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37"/>
  </p:notesMasterIdLst>
  <p:sldIdLst>
    <p:sldId id="325" r:id="rId5"/>
    <p:sldId id="691" r:id="rId6"/>
    <p:sldId id="650" r:id="rId7"/>
    <p:sldId id="686" r:id="rId8"/>
    <p:sldId id="704" r:id="rId9"/>
    <p:sldId id="715" r:id="rId10"/>
    <p:sldId id="688" r:id="rId11"/>
    <p:sldId id="690" r:id="rId12"/>
    <p:sldId id="717" r:id="rId13"/>
    <p:sldId id="685" r:id="rId14"/>
    <p:sldId id="689" r:id="rId15"/>
    <p:sldId id="694" r:id="rId16"/>
    <p:sldId id="695" r:id="rId17"/>
    <p:sldId id="697" r:id="rId18"/>
    <p:sldId id="692" r:id="rId19"/>
    <p:sldId id="698" r:id="rId20"/>
    <p:sldId id="706" r:id="rId21"/>
    <p:sldId id="719" r:id="rId22"/>
    <p:sldId id="707" r:id="rId23"/>
    <p:sldId id="699" r:id="rId24"/>
    <p:sldId id="700" r:id="rId25"/>
    <p:sldId id="696" r:id="rId26"/>
    <p:sldId id="708" r:id="rId27"/>
    <p:sldId id="701" r:id="rId28"/>
    <p:sldId id="702" r:id="rId29"/>
    <p:sldId id="710" r:id="rId30"/>
    <p:sldId id="712" r:id="rId31"/>
    <p:sldId id="703" r:id="rId32"/>
    <p:sldId id="711" r:id="rId33"/>
    <p:sldId id="713" r:id="rId34"/>
    <p:sldId id="714" r:id="rId35"/>
    <p:sldId id="71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EE40917-3FDC-9E5D-619C-906D6EC0DC30}" name="Jaspreet Oberoi" initials="JO" userId="S::jas.oberoi@procogia.com::2a86b60e-7413-4379-b73b-1933e32ae114" providerId="AD"/>
  <p188:author id="{3B451424-2539-F609-F186-2F5303659CBA}" name="Brian Carter" initials="BC" userId="S::brian.carter@procogia.com::57b4b2d1-60e8-42bc-943f-7fc6f76a0969" providerId="AD"/>
  <p188:author id="{81760F48-1DCD-5353-A897-4194D7EB409D}" name="Divya Rajendren" initials="" userId="S::divya.rajendren@procogia.com::b1ff2d8a-9d1d-4974-82d9-48772433890d" providerId="AD"/>
  <p188:author id="{9B5DF979-0060-7ED1-30EA-2788ABEFA44D}" name="Bill Carney" initials="" userId="S::bill.carney@procogia.com::4aead7e0-166d-44cf-bc85-7ff6baf1da24" providerId="AD"/>
  <p188:author id="{21C14A7A-6D68-8DFF-67D6-FF2158F9A979}" name="Cameron Howard" initials="CH" userId="S::cameron.howard@procogia.com::054b89f5-fa71-4633-b82e-42499b8fe0ff" providerId="AD"/>
  <p188:author id="{1C6C0EBE-F4EF-812F-E504-C7902E22A388}" name="David Hurst" initials="" userId="S::dave.hurst@procogia.com::24dba82c-0944-4136-ab91-bca026e57087" providerId="AD"/>
  <p188:author id="{C1EB91BE-04DC-370F-88CA-A61F865EC901}" name="Rose Vermazen" initials="" userId="S::rose.vermazen@procogia.com::38f6a055-c72e-41f5-bf94-1fad602e3ec0" providerId="AD"/>
  <p188:author id="{DA08E1DC-9148-D45C-986E-FEC7BDEBB37B}" name="Siddharth Maheshwari" initials="SM" userId="S::siddharth@procogia.com::768cc41c-ea50-4d9f-871d-f78f4dd873b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2E2C"/>
    <a:srgbClr val="7F7F7F"/>
    <a:srgbClr val="95C100"/>
    <a:srgbClr val="1FB9CD"/>
    <a:srgbClr val="30AFBC"/>
    <a:srgbClr val="E2F0D9"/>
    <a:srgbClr val="D2DEEF"/>
    <a:srgbClr val="86B33D"/>
    <a:srgbClr val="A5C5C5"/>
    <a:srgbClr val="8FBE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DB0804-6BB4-1F4D-9731-012B92735858}" v="157" dt="2024-09-25T14:10:03.9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68"/>
    <p:restoredTop sz="94732"/>
  </p:normalViewPr>
  <p:slideViewPr>
    <p:cSldViewPr snapToGrid="0">
      <p:cViewPr varScale="1">
        <p:scale>
          <a:sx n="86" d="100"/>
          <a:sy n="86" d="100"/>
        </p:scale>
        <p:origin x="23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ian Carter" userId="d386da9cc19fc94f" providerId="LiveId" clId="{16DB0804-6BB4-1F4D-9731-012B92735858}"/>
    <pc:docChg chg="undo custSel addSld delSld modSld">
      <pc:chgData name="Brian Carter" userId="d386da9cc19fc94f" providerId="LiveId" clId="{16DB0804-6BB4-1F4D-9731-012B92735858}" dt="2024-09-25T15:20:10.468" v="328" actId="2696"/>
      <pc:docMkLst>
        <pc:docMk/>
      </pc:docMkLst>
      <pc:sldChg chg="modSp mod">
        <pc:chgData name="Brian Carter" userId="d386da9cc19fc94f" providerId="LiveId" clId="{16DB0804-6BB4-1F4D-9731-012B92735858}" dt="2024-09-25T13:28:25.599" v="178" actId="6549"/>
        <pc:sldMkLst>
          <pc:docMk/>
          <pc:sldMk cId="1478372548" sldId="692"/>
        </pc:sldMkLst>
        <pc:spChg chg="mod">
          <ac:chgData name="Brian Carter" userId="d386da9cc19fc94f" providerId="LiveId" clId="{16DB0804-6BB4-1F4D-9731-012B92735858}" dt="2024-09-25T13:28:25.599" v="178" actId="6549"/>
          <ac:spMkLst>
            <pc:docMk/>
            <pc:sldMk cId="1478372548" sldId="692"/>
            <ac:spMk id="4" creationId="{9DA3992F-8C1E-7319-824A-C510946B2262}"/>
          </ac:spMkLst>
        </pc:spChg>
      </pc:sldChg>
      <pc:sldChg chg="modSp mod">
        <pc:chgData name="Brian Carter" userId="d386da9cc19fc94f" providerId="LiveId" clId="{16DB0804-6BB4-1F4D-9731-012B92735858}" dt="2024-09-25T14:16:48.867" v="326" actId="1076"/>
        <pc:sldMkLst>
          <pc:docMk/>
          <pc:sldMk cId="519076928" sldId="696"/>
        </pc:sldMkLst>
        <pc:spChg chg="mod">
          <ac:chgData name="Brian Carter" userId="d386da9cc19fc94f" providerId="LiveId" clId="{16DB0804-6BB4-1F4D-9731-012B92735858}" dt="2024-09-25T14:16:48.867" v="326" actId="1076"/>
          <ac:spMkLst>
            <pc:docMk/>
            <pc:sldMk cId="519076928" sldId="696"/>
            <ac:spMk id="3" creationId="{5AC88C0E-CAAF-CB84-4538-98E1088CD5D1}"/>
          </ac:spMkLst>
        </pc:spChg>
      </pc:sldChg>
      <pc:sldChg chg="addSp modSp mod">
        <pc:chgData name="Brian Carter" userId="d386da9cc19fc94f" providerId="LiveId" clId="{16DB0804-6BB4-1F4D-9731-012B92735858}" dt="2024-09-25T14:10:34.190" v="322" actId="1036"/>
        <pc:sldMkLst>
          <pc:docMk/>
          <pc:sldMk cId="153605508" sldId="700"/>
        </pc:sldMkLst>
        <pc:spChg chg="mod">
          <ac:chgData name="Brian Carter" userId="d386da9cc19fc94f" providerId="LiveId" clId="{16DB0804-6BB4-1F4D-9731-012B92735858}" dt="2024-09-25T14:10:03.184" v="315" actId="1076"/>
          <ac:spMkLst>
            <pc:docMk/>
            <pc:sldMk cId="153605508" sldId="700"/>
            <ac:spMk id="4" creationId="{E3945D78-148C-004B-A624-23F6ACB8E740}"/>
          </ac:spMkLst>
        </pc:spChg>
        <pc:picChg chg="add mod">
          <ac:chgData name="Brian Carter" userId="d386da9cc19fc94f" providerId="LiveId" clId="{16DB0804-6BB4-1F4D-9731-012B92735858}" dt="2024-09-25T14:10:34.190" v="322" actId="1036"/>
          <ac:picMkLst>
            <pc:docMk/>
            <pc:sldMk cId="153605508" sldId="700"/>
            <ac:picMk id="5" creationId="{098FEF41-5410-BD67-99E9-2C35BE3FF1C1}"/>
          </ac:picMkLst>
        </pc:picChg>
      </pc:sldChg>
      <pc:sldChg chg="modSp del mod">
        <pc:chgData name="Brian Carter" userId="d386da9cc19fc94f" providerId="LiveId" clId="{16DB0804-6BB4-1F4D-9731-012B92735858}" dt="2024-09-25T12:52:18.943" v="4" actId="2696"/>
        <pc:sldMkLst>
          <pc:docMk/>
          <pc:sldMk cId="2431774917" sldId="705"/>
        </pc:sldMkLst>
        <pc:spChg chg="mod">
          <ac:chgData name="Brian Carter" userId="d386da9cc19fc94f" providerId="LiveId" clId="{16DB0804-6BB4-1F4D-9731-012B92735858}" dt="2024-09-25T12:47:28.080" v="3" actId="20577"/>
          <ac:spMkLst>
            <pc:docMk/>
            <pc:sldMk cId="2431774917" sldId="705"/>
            <ac:spMk id="5" creationId="{565C4604-439C-3EC5-60C3-E7E414C2D431}"/>
          </ac:spMkLst>
        </pc:spChg>
      </pc:sldChg>
      <pc:sldChg chg="addSp delSp modSp mod">
        <pc:chgData name="Brian Carter" userId="d386da9cc19fc94f" providerId="LiveId" clId="{16DB0804-6BB4-1F4D-9731-012B92735858}" dt="2024-09-25T13:55:02.808" v="309" actId="1076"/>
        <pc:sldMkLst>
          <pc:docMk/>
          <pc:sldMk cId="2350242608" sldId="706"/>
        </pc:sldMkLst>
        <pc:spChg chg="mod">
          <ac:chgData name="Brian Carter" userId="d386da9cc19fc94f" providerId="LiveId" clId="{16DB0804-6BB4-1F4D-9731-012B92735858}" dt="2024-09-25T13:54:06.426" v="256" actId="20577"/>
          <ac:spMkLst>
            <pc:docMk/>
            <pc:sldMk cId="2350242608" sldId="706"/>
            <ac:spMk id="2" creationId="{EC373F17-7661-A045-4CA7-F2CDADBF4107}"/>
          </ac:spMkLst>
        </pc:spChg>
        <pc:spChg chg="add del mod">
          <ac:chgData name="Brian Carter" userId="d386da9cc19fc94f" providerId="LiveId" clId="{16DB0804-6BB4-1F4D-9731-012B92735858}" dt="2024-09-25T13:54:11.782" v="260"/>
          <ac:spMkLst>
            <pc:docMk/>
            <pc:sldMk cId="2350242608" sldId="706"/>
            <ac:spMk id="3" creationId="{7B9DE789-1453-218D-B72D-602CE42820FE}"/>
          </ac:spMkLst>
        </pc:spChg>
        <pc:picChg chg="add mod">
          <ac:chgData name="Brian Carter" userId="d386da9cc19fc94f" providerId="LiveId" clId="{16DB0804-6BB4-1F4D-9731-012B92735858}" dt="2024-09-25T13:55:00.657" v="308" actId="14100"/>
          <ac:picMkLst>
            <pc:docMk/>
            <pc:sldMk cId="2350242608" sldId="706"/>
            <ac:picMk id="4" creationId="{590E2468-5E06-145B-C0A9-EFF8C6F32415}"/>
          </ac:picMkLst>
        </pc:picChg>
        <pc:picChg chg="del mod">
          <ac:chgData name="Brian Carter" userId="d386da9cc19fc94f" providerId="LiveId" clId="{16DB0804-6BB4-1F4D-9731-012B92735858}" dt="2024-09-25T13:54:53.625" v="303" actId="478"/>
          <ac:picMkLst>
            <pc:docMk/>
            <pc:sldMk cId="2350242608" sldId="706"/>
            <ac:picMk id="10" creationId="{5E5D7513-34DB-1ED6-1916-FC3904D28CE5}"/>
          </ac:picMkLst>
        </pc:picChg>
        <pc:picChg chg="mod">
          <ac:chgData name="Brian Carter" userId="d386da9cc19fc94f" providerId="LiveId" clId="{16DB0804-6BB4-1F4D-9731-012B92735858}" dt="2024-09-25T13:55:02.808" v="309" actId="1076"/>
          <ac:picMkLst>
            <pc:docMk/>
            <pc:sldMk cId="2350242608" sldId="706"/>
            <ac:picMk id="11" creationId="{63BDA768-E07D-0136-0C53-369AEB77CFF1}"/>
          </ac:picMkLst>
        </pc:picChg>
      </pc:sldChg>
      <pc:sldChg chg="del">
        <pc:chgData name="Brian Carter" userId="d386da9cc19fc94f" providerId="LiveId" clId="{16DB0804-6BB4-1F4D-9731-012B92735858}" dt="2024-09-25T15:20:10.468" v="328" actId="2696"/>
        <pc:sldMkLst>
          <pc:docMk/>
          <pc:sldMk cId="2595918522" sldId="709"/>
        </pc:sldMkLst>
      </pc:sldChg>
      <pc:sldChg chg="modSp mod">
        <pc:chgData name="Brian Carter" userId="d386da9cc19fc94f" providerId="LiveId" clId="{16DB0804-6BB4-1F4D-9731-012B92735858}" dt="2024-09-25T14:37:38.913" v="327" actId="122"/>
        <pc:sldMkLst>
          <pc:docMk/>
          <pc:sldMk cId="1086173974" sldId="713"/>
        </pc:sldMkLst>
        <pc:spChg chg="mod">
          <ac:chgData name="Brian Carter" userId="d386da9cc19fc94f" providerId="LiveId" clId="{16DB0804-6BB4-1F4D-9731-012B92735858}" dt="2024-09-25T14:37:38.913" v="327" actId="122"/>
          <ac:spMkLst>
            <pc:docMk/>
            <pc:sldMk cId="1086173974" sldId="713"/>
            <ac:spMk id="2" creationId="{0C58C3CE-AFEF-A76C-2A0B-0CF039273C48}"/>
          </ac:spMkLst>
        </pc:spChg>
      </pc:sldChg>
      <pc:sldChg chg="modSp new mod">
        <pc:chgData name="Brian Carter" userId="d386da9cc19fc94f" providerId="LiveId" clId="{16DB0804-6BB4-1F4D-9731-012B92735858}" dt="2024-09-25T13:11:54.925" v="175" actId="122"/>
        <pc:sldMkLst>
          <pc:docMk/>
          <pc:sldMk cId="2332984657" sldId="717"/>
        </pc:sldMkLst>
        <pc:spChg chg="mod">
          <ac:chgData name="Brian Carter" userId="d386da9cc19fc94f" providerId="LiveId" clId="{16DB0804-6BB4-1F4D-9731-012B92735858}" dt="2024-09-25T13:11:54.925" v="175" actId="122"/>
          <ac:spMkLst>
            <pc:docMk/>
            <pc:sldMk cId="2332984657" sldId="717"/>
            <ac:spMk id="2" creationId="{68265FAC-9FE8-2EAB-2344-0686D7B9A63E}"/>
          </ac:spMkLst>
        </pc:spChg>
      </pc:sldChg>
      <pc:sldChg chg="new del">
        <pc:chgData name="Brian Carter" userId="d386da9cc19fc94f" providerId="LiveId" clId="{16DB0804-6BB4-1F4D-9731-012B92735858}" dt="2024-09-25T13:59:22.051" v="314" actId="2696"/>
        <pc:sldMkLst>
          <pc:docMk/>
          <pc:sldMk cId="1207684741" sldId="718"/>
        </pc:sldMkLst>
      </pc:sldChg>
      <pc:sldChg chg="new del">
        <pc:chgData name="Brian Carter" userId="d386da9cc19fc94f" providerId="LiveId" clId="{16DB0804-6BB4-1F4D-9731-012B92735858}" dt="2024-09-25T13:15:55.871" v="177" actId="680"/>
        <pc:sldMkLst>
          <pc:docMk/>
          <pc:sldMk cId="2259052789" sldId="718"/>
        </pc:sldMkLst>
      </pc:sldChg>
      <pc:sldChg chg="addSp delSp modSp add mod">
        <pc:chgData name="Brian Carter" userId="d386da9cc19fc94f" providerId="LiveId" clId="{16DB0804-6BB4-1F4D-9731-012B92735858}" dt="2024-09-25T13:55:16.699" v="313" actId="1076"/>
        <pc:sldMkLst>
          <pc:docMk/>
          <pc:sldMk cId="3084583297" sldId="719"/>
        </pc:sldMkLst>
        <pc:spChg chg="mod">
          <ac:chgData name="Brian Carter" userId="d386da9cc19fc94f" providerId="LiveId" clId="{16DB0804-6BB4-1F4D-9731-012B92735858}" dt="2024-09-25T13:54:21.465" v="300" actId="20577"/>
          <ac:spMkLst>
            <pc:docMk/>
            <pc:sldMk cId="3084583297" sldId="719"/>
            <ac:spMk id="2" creationId="{EC373F17-7661-A045-4CA7-F2CDADBF4107}"/>
          </ac:spMkLst>
        </pc:spChg>
        <pc:picChg chg="add del mod">
          <ac:chgData name="Brian Carter" userId="d386da9cc19fc94f" providerId="LiveId" clId="{16DB0804-6BB4-1F4D-9731-012B92735858}" dt="2024-09-25T13:54:51.072" v="302" actId="21"/>
          <ac:picMkLst>
            <pc:docMk/>
            <pc:sldMk cId="3084583297" sldId="719"/>
            <ac:picMk id="3" creationId="{918E7A1E-C573-ADC6-AA74-5AC65FB2AA78}"/>
          </ac:picMkLst>
        </pc:picChg>
        <pc:picChg chg="add mod">
          <ac:chgData name="Brian Carter" userId="d386da9cc19fc94f" providerId="LiveId" clId="{16DB0804-6BB4-1F4D-9731-012B92735858}" dt="2024-09-25T13:55:16.699" v="313" actId="1076"/>
          <ac:picMkLst>
            <pc:docMk/>
            <pc:sldMk cId="3084583297" sldId="719"/>
            <ac:picMk id="4" creationId="{1293591E-16F9-3682-9B0E-9FCD6F32B11E}"/>
          </ac:picMkLst>
        </pc:picChg>
        <pc:picChg chg="add mod">
          <ac:chgData name="Brian Carter" userId="d386da9cc19fc94f" providerId="LiveId" clId="{16DB0804-6BB4-1F4D-9731-012B92735858}" dt="2024-09-25T13:55:12.379" v="310" actId="1076"/>
          <ac:picMkLst>
            <pc:docMk/>
            <pc:sldMk cId="3084583297" sldId="719"/>
            <ac:picMk id="5" creationId="{E4745DCC-40C5-3F66-4CE7-A1410A03FC3F}"/>
          </ac:picMkLst>
        </pc:picChg>
        <pc:picChg chg="del">
          <ac:chgData name="Brian Carter" userId="d386da9cc19fc94f" providerId="LiveId" clId="{16DB0804-6BB4-1F4D-9731-012B92735858}" dt="2024-09-25T13:53:06.237" v="189" actId="478"/>
          <ac:picMkLst>
            <pc:docMk/>
            <pc:sldMk cId="3084583297" sldId="719"/>
            <ac:picMk id="10" creationId="{5E5D7513-34DB-1ED6-1916-FC3904D28CE5}"/>
          </ac:picMkLst>
        </pc:picChg>
        <pc:picChg chg="del">
          <ac:chgData name="Brian Carter" userId="d386da9cc19fc94f" providerId="LiveId" clId="{16DB0804-6BB4-1F4D-9731-012B92735858}" dt="2024-09-25T13:52:17.102" v="185" actId="478"/>
          <ac:picMkLst>
            <pc:docMk/>
            <pc:sldMk cId="3084583297" sldId="719"/>
            <ac:picMk id="11" creationId="{63BDA768-E07D-0136-0C53-369AEB77CFF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44A2B5-C8D1-E84E-AEC8-2B02DB09F318}" type="datetimeFigureOut">
              <a:rPr lang="en-US" smtClean="0"/>
              <a:t>9/24/24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7990CB-4607-9743-8D9E-EFCACFBF5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44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990CB-4607-9743-8D9E-EFCACFBF538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70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alphaModFix amt="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532"/>
                    </a14:imgEffect>
                    <a14:imgEffect>
                      <a14:saturation sat="14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5C8E6-CC11-D7A2-4A22-71A462592C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3230" y="2008646"/>
            <a:ext cx="7848847" cy="1421806"/>
          </a:xfrm>
        </p:spPr>
        <p:txBody>
          <a:bodyPr anchor="ctr">
            <a:noAutofit/>
          </a:bodyPr>
          <a:lstStyle>
            <a:lvl1pPr algn="ctr">
              <a:defRPr sz="4400" b="0" i="0">
                <a:latin typeface="Raleway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3FD0B-B6C7-59C3-4F41-A4E18D004A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4686" y="3819991"/>
            <a:ext cx="5885934" cy="748845"/>
          </a:xfrm>
        </p:spPr>
        <p:txBody>
          <a:bodyPr anchor="ctr"/>
          <a:lstStyle>
            <a:lvl1pPr marL="0" indent="0" algn="ctr">
              <a:buNone/>
              <a:defRPr sz="2400" b="0" i="0">
                <a:latin typeface="Raleway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BE77D-3130-0D52-5C08-57E438CC97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6380182"/>
            <a:ext cx="2743200" cy="365125"/>
          </a:xfrm>
        </p:spPr>
        <p:txBody>
          <a:bodyPr/>
          <a:lstStyle>
            <a:lvl1pPr>
              <a:defRPr b="0" i="0">
                <a:latin typeface="Raleway Light" pitchFamily="2" charset="77"/>
              </a:defRPr>
            </a:lvl1pPr>
          </a:lstStyle>
          <a:p>
            <a:fld id="{6B8E16FC-753B-C54D-88D8-1E66F181470D}" type="datetimeFigureOut">
              <a:rPr lang="en-US" smtClean="0"/>
              <a:pPr/>
              <a:t>9/24/24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C8A75-D2EA-A203-F75F-B500433F6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10831" y="6380181"/>
            <a:ext cx="4114800" cy="365125"/>
          </a:xfrm>
        </p:spPr>
        <p:txBody>
          <a:bodyPr/>
          <a:lstStyle>
            <a:lvl1pPr>
              <a:defRPr b="0" i="0">
                <a:latin typeface="Raleway Light" pitchFamily="2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41984-A4E0-1428-FA24-923873415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80180"/>
            <a:ext cx="2743200" cy="365125"/>
          </a:xfrm>
        </p:spPr>
        <p:txBody>
          <a:bodyPr/>
          <a:lstStyle>
            <a:lvl1pPr>
              <a:defRPr b="0" i="0">
                <a:latin typeface="Raleway Light" pitchFamily="2" charset="77"/>
              </a:defRPr>
            </a:lvl1pPr>
          </a:lstStyle>
          <a:p>
            <a:fld id="{DC33B785-7B8D-C94D-964D-0931C106FC2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072CBFA-2A37-BCCB-6DD2-7A387D580DB3}"/>
              </a:ext>
            </a:extLst>
          </p:cNvPr>
          <p:cNvGrpSpPr/>
          <p:nvPr/>
        </p:nvGrpSpPr>
        <p:grpSpPr>
          <a:xfrm>
            <a:off x="551929" y="515128"/>
            <a:ext cx="4027552" cy="819166"/>
            <a:chOff x="551929" y="515128"/>
            <a:chExt cx="4027552" cy="819166"/>
          </a:xfrm>
        </p:grpSpPr>
        <p:pic>
          <p:nvPicPr>
            <p:cNvPr id="10" name="Picture 9" descr="A black background with white letters&#10;&#10;Description automatically generated">
              <a:extLst>
                <a:ext uri="{FF2B5EF4-FFF2-40B4-BE49-F238E27FC236}">
                  <a16:creationId xmlns:a16="http://schemas.microsoft.com/office/drawing/2014/main" id="{B3374EA6-1031-9317-846C-61A31C7DA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1929" y="515128"/>
              <a:ext cx="3207920" cy="76227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59E882-4DF4-D14A-7C84-21B3E066635A}"/>
                </a:ext>
              </a:extLst>
            </p:cNvPr>
            <p:cNvSpPr txBox="1"/>
            <p:nvPr userDrawn="1"/>
          </p:nvSpPr>
          <p:spPr>
            <a:xfrm>
              <a:off x="1432466" y="1057295"/>
              <a:ext cx="31470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i="0">
                  <a:latin typeface="Raleway Light" pitchFamily="2" charset="77"/>
                </a:rPr>
                <a:t>Transforming Data Empowering Decisions</a:t>
              </a:r>
            </a:p>
          </p:txBody>
        </p:sp>
      </p:grpSp>
      <p:sp>
        <p:nvSpPr>
          <p:cNvPr id="11" name="Round Diagonal Corner Rectangle 10">
            <a:extLst>
              <a:ext uri="{FF2B5EF4-FFF2-40B4-BE49-F238E27FC236}">
                <a16:creationId xmlns:a16="http://schemas.microsoft.com/office/drawing/2014/main" id="{C37AA2AA-B2B6-DFD2-11D0-49B68C3BBB94}"/>
              </a:ext>
            </a:extLst>
          </p:cNvPr>
          <p:cNvSpPr/>
          <p:nvPr userDrawn="1"/>
        </p:nvSpPr>
        <p:spPr>
          <a:xfrm>
            <a:off x="3941653" y="3602362"/>
            <a:ext cx="4572000" cy="45719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100000">
                <a:srgbClr val="30AFBC"/>
              </a:gs>
              <a:gs pos="0">
                <a:srgbClr val="8FBE4A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292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hite"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9A222E-8A39-AF7B-ED7B-968BA965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350" y="2766218"/>
            <a:ext cx="9131300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rgbClr val="2E2E2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1E6D29F7-E46E-2047-9C94-7EDF78C7E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" y="6340475"/>
            <a:ext cx="1282700" cy="304800"/>
          </a:xfrm>
          <a:prstGeom prst="rect">
            <a:avLst/>
          </a:prstGeom>
        </p:spPr>
      </p:pic>
      <p:pic>
        <p:nvPicPr>
          <p:cNvPr id="2" name="Picture 1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5D4EE5FC-082A-A273-8D10-F5979221115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6850" y="6340475"/>
            <a:ext cx="12827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183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99B5A-BCDB-E814-D8CD-0FDCAEB9C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38277-6D23-0453-3696-77132C70D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4D46EB-7464-9450-1C34-477BADC43D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AD326C-9F73-4647-E494-B0C8951AA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E16FC-753B-C54D-88D8-1E66F181470D}" type="datetimeFigureOut">
              <a:rPr lang="en-US" smtClean="0"/>
              <a:t>9/24/24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BD3D8D-6C96-BA39-DE28-9F46E5C36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D0DC5-EDA1-9E1B-CF40-E72D18313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B785-7B8D-C94D-964D-0931C106FC2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2592A744-29C3-E540-58BF-1A69B151D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" y="6340475"/>
            <a:ext cx="1282700" cy="304800"/>
          </a:xfrm>
          <a:prstGeom prst="rect">
            <a:avLst/>
          </a:prstGeom>
        </p:spPr>
      </p:pic>
      <p:pic>
        <p:nvPicPr>
          <p:cNvPr id="8" name="Picture 7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78A0782C-8D2B-F174-6B9C-D73558409D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6850" y="6340475"/>
            <a:ext cx="12827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63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CE981-4188-5C02-A9A0-F3015AF1D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4897" y="458787"/>
            <a:ext cx="571049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FA067A-8A3E-9FDE-190C-C5F2F97139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20916" y="992187"/>
            <a:ext cx="455822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112B69-C5E2-C289-C86B-D4FB48262C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44897" y="2058987"/>
            <a:ext cx="571049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3E665C-6662-F008-D75C-61D0BD85F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E16FC-753B-C54D-88D8-1E66F181470D}" type="datetimeFigureOut">
              <a:rPr lang="en-US" smtClean="0"/>
              <a:t>9/24/24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AD5059-4880-8D42-DA0F-0861B1C13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990460-25D3-D30F-537C-9CE754D7B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B785-7B8D-C94D-964D-0931C106FC2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30199ADF-E8BE-303B-D266-597DF6659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" y="6340475"/>
            <a:ext cx="1282700" cy="304800"/>
          </a:xfrm>
          <a:prstGeom prst="rect">
            <a:avLst/>
          </a:prstGeom>
        </p:spPr>
      </p:pic>
      <p:pic>
        <p:nvPicPr>
          <p:cNvPr id="8" name="Picture 7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E45C0E46-B7FC-700C-E6C7-C2F9435200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6850" y="6340475"/>
            <a:ext cx="12827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1531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7A1251F-14A2-A333-CA9E-F755A5136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7037"/>
            <a:ext cx="10515600" cy="100965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24F96-33E0-1E04-5221-4874AC74F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74800"/>
            <a:ext cx="5181600" cy="4602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57EC41-B06E-CF7C-F5F7-D0A269E236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74800"/>
            <a:ext cx="5181600" cy="4602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84653E-DFE1-82CE-2177-7205A65C4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E16FC-753B-C54D-88D8-1E66F181470D}" type="datetimeFigureOut">
              <a:rPr lang="en-US" smtClean="0"/>
              <a:t>9/24/24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843E41-4ADA-FB51-2A79-3A1A27C53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526D2B-22C2-8111-2DDA-F6AAE3979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B785-7B8D-C94D-964D-0931C106FC2D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86713FD2-6187-1551-F7EF-28EF24A133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850" y="6340475"/>
            <a:ext cx="12827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2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8E2B6-CE4E-08B4-334B-7068672A0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9768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1758D7-03F7-C6CC-D29D-85C46A8DD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E16FC-753B-C54D-88D8-1E66F181470D}" type="datetimeFigureOut">
              <a:rPr lang="en-US" smtClean="0"/>
              <a:t>9/24/24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BE4927-CACA-E0FA-480D-28F38DE3C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899C12-D5AC-D3A4-57F3-2673E4304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B785-7B8D-C94D-964D-0931C106FC2D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B2FE7F7A-35F4-2BBA-248D-0B7820BA3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" y="6340475"/>
            <a:ext cx="1282700" cy="304800"/>
          </a:xfrm>
          <a:prstGeom prst="rect">
            <a:avLst/>
          </a:prstGeom>
        </p:spPr>
      </p:pic>
      <p:pic>
        <p:nvPicPr>
          <p:cNvPr id="6" name="Picture 5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70E0F331-1C0B-B78A-77E7-44A4039846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6850" y="6340475"/>
            <a:ext cx="12827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556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Green"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4425DFE-91F8-C823-97D9-E94B21AAA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7037"/>
            <a:ext cx="10515600" cy="100965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2FE19-90FC-6852-B374-67DE5B492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0200"/>
            <a:ext cx="10515600" cy="4576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9CC73-EA7B-693F-F813-A16041325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E16FC-753B-C54D-88D8-1E66F181470D}" type="datetimeFigureOut">
              <a:rPr lang="en-US" smtClean="0"/>
              <a:t>9/24/24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F0E94-BFD4-340C-6E6D-C68FBB4F1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09080-D94A-C8BF-DB6C-88F8D5C63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B785-7B8D-C94D-964D-0931C106FC2D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F7759E71-8995-57BC-B070-9611BEC92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" y="6340475"/>
            <a:ext cx="1282700" cy="304800"/>
          </a:xfrm>
          <a:prstGeom prst="rect">
            <a:avLst/>
          </a:prstGeom>
        </p:spPr>
      </p:pic>
      <p:pic>
        <p:nvPicPr>
          <p:cNvPr id="10" name="Picture 9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AD1603BA-14B9-4B63-FBDB-832D614F4F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6850" y="6340475"/>
            <a:ext cx="12827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95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Ball Title and 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9CC73-EA7B-693F-F813-A16041325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E16FC-753B-C54D-88D8-1E66F181470D}" type="datetimeFigureOut">
              <a:rPr lang="en-US" smtClean="0"/>
              <a:t>9/24/24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F0E94-BFD4-340C-6E6D-C68FBB4F1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09080-D94A-C8BF-DB6C-88F8D5C63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B785-7B8D-C94D-964D-0931C106FC2D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4425DFE-91F8-C823-97D9-E94B21AAA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9768"/>
            <a:ext cx="10515600" cy="100965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2FE19-90FC-6852-B374-67DE5B492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600200"/>
            <a:ext cx="5254752" cy="4576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67F37E3-D2BF-B8D8-F736-8FB7DA0AA98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35457" y="1600200"/>
            <a:ext cx="5115296" cy="4576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" name="Picture 1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53D962B0-E591-A8C2-AF46-C755060CA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" y="6340475"/>
            <a:ext cx="1282700" cy="304800"/>
          </a:xfrm>
          <a:prstGeom prst="rect">
            <a:avLst/>
          </a:prstGeom>
        </p:spPr>
      </p:pic>
      <p:pic>
        <p:nvPicPr>
          <p:cNvPr id="11" name="Picture 10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A4A0B363-2FB1-BB11-9903-859F58048F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850" y="6340475"/>
            <a:ext cx="12827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227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25A60A30-B95E-BF69-6573-417E75ED9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7037"/>
            <a:ext cx="10820400" cy="100965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24F96-33E0-1E04-5221-4874AC74F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6656" y="1562100"/>
            <a:ext cx="3529584" cy="4589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57EC41-B06E-CF7C-F5F7-D0A269E236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22453" y="1562100"/>
            <a:ext cx="3529584" cy="4589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84653E-DFE1-82CE-2177-7205A65C4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E16FC-753B-C54D-88D8-1E66F181470D}" type="datetimeFigureOut">
              <a:rPr lang="en-US" smtClean="0"/>
              <a:t>9/24/24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843E41-4ADA-FB51-2A79-3A1A27C53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526D2B-22C2-8111-2DDA-F6AAE3979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B785-7B8D-C94D-964D-0931C106FC2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DBFA116-D2F0-726D-2694-A4D9F1AFB73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41248" y="1562100"/>
            <a:ext cx="3533044" cy="4589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" name="Picture 1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401D62E7-AB24-FF09-E4C0-74E9EBDAA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" y="6340475"/>
            <a:ext cx="1282700" cy="304800"/>
          </a:xfrm>
          <a:prstGeom prst="rect">
            <a:avLst/>
          </a:prstGeom>
        </p:spPr>
      </p:pic>
      <p:pic>
        <p:nvPicPr>
          <p:cNvPr id="10" name="Picture 9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52401F38-CB89-77C0-8A0C-A0A4C106F9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850" y="6340475"/>
            <a:ext cx="12827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38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Green">
    <p:bg>
      <p:bgPr>
        <a:solidFill>
          <a:srgbClr val="8FBE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1E76995-3B6C-633A-0356-1C6EF9B31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3" y="6256117"/>
            <a:ext cx="1524000" cy="4572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F0C45B8-99AA-4C28-9425-2DFB6A91D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350" y="2766218"/>
            <a:ext cx="9131300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" name="Picture 1" descr="Celestia-R1---OverlayContentHD.png">
            <a:extLst>
              <a:ext uri="{FF2B5EF4-FFF2-40B4-BE49-F238E27FC236}">
                <a16:creationId xmlns:a16="http://schemas.microsoft.com/office/drawing/2014/main" id="{26CB660E-E043-95BD-80EB-48673D88217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" y="-9898"/>
            <a:ext cx="12188825" cy="6856214"/>
          </a:xfrm>
          <a:prstGeom prst="rect">
            <a:avLst/>
          </a:prstGeom>
        </p:spPr>
      </p:pic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CCCA421-3D74-0B9D-55FE-22E3063BD5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243" y="6256117"/>
            <a:ext cx="1524000" cy="457200"/>
          </a:xfrm>
          <a:prstGeom prst="rect">
            <a:avLst/>
          </a:prstGeom>
        </p:spPr>
      </p:pic>
      <p:pic>
        <p:nvPicPr>
          <p:cNvPr id="4" name="Picture 3" descr="Celestia-R1---OverlayContentHD.png">
            <a:extLst>
              <a:ext uri="{FF2B5EF4-FFF2-40B4-BE49-F238E27FC236}">
                <a16:creationId xmlns:a16="http://schemas.microsoft.com/office/drawing/2014/main" id="{8B013342-B99F-D1CD-6C5D-5164A43B0A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44" y="11684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46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Blue">
    <p:bg>
      <p:bgPr>
        <a:solidFill>
          <a:srgbClr val="30AF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718DB06D-D561-E30E-0679-532CFFE61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3" y="6256117"/>
            <a:ext cx="1524000" cy="4572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E5A81C4-C769-CD15-D559-D04CEBB6E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350" y="2766218"/>
            <a:ext cx="9131300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" name="Picture 1" descr="Celestia-R1---OverlayContentHD.png">
            <a:extLst>
              <a:ext uri="{FF2B5EF4-FFF2-40B4-BE49-F238E27FC236}">
                <a16:creationId xmlns:a16="http://schemas.microsoft.com/office/drawing/2014/main" id="{F09F6A91-3C54-ED20-2542-94E58C57E3E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" y="-9898"/>
            <a:ext cx="12188825" cy="6856214"/>
          </a:xfrm>
          <a:prstGeom prst="rect">
            <a:avLst/>
          </a:prstGeom>
        </p:spPr>
      </p:pic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83220C3-F719-9BC9-12F5-C1290D2965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243" y="6256117"/>
            <a:ext cx="1524000" cy="457200"/>
          </a:xfrm>
          <a:prstGeom prst="rect">
            <a:avLst/>
          </a:prstGeom>
        </p:spPr>
      </p:pic>
      <p:pic>
        <p:nvPicPr>
          <p:cNvPr id="5" name="Picture 4" descr="Celestia-R1---OverlayContentHD.png">
            <a:extLst>
              <a:ext uri="{FF2B5EF4-FFF2-40B4-BE49-F238E27FC236}">
                <a16:creationId xmlns:a16="http://schemas.microsoft.com/office/drawing/2014/main" id="{3092ECB6-9827-FBA5-6AB7-0620C824822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85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Grey">
    <p:bg>
      <p:bgPr>
        <a:solidFill>
          <a:srgbClr val="2E2E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256A7E3-917E-DBAF-E1A5-6DCFD9918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3" y="6256117"/>
            <a:ext cx="1524000" cy="4572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5EEF95A-ACBC-2A49-E86C-EAE92AC83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350" y="2766218"/>
            <a:ext cx="9131300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 descr="Celestia-R1---OverlayContentHD.png">
            <a:extLst>
              <a:ext uri="{FF2B5EF4-FFF2-40B4-BE49-F238E27FC236}">
                <a16:creationId xmlns:a16="http://schemas.microsoft.com/office/drawing/2014/main" id="{CBD4B1B4-1EBB-C96B-5573-706667CC933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" y="-9898"/>
            <a:ext cx="12188825" cy="6856214"/>
          </a:xfrm>
          <a:prstGeom prst="rect">
            <a:avLst/>
          </a:prstGeom>
        </p:spPr>
      </p:pic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8A599FF-3F82-0849-0F80-DD6CDF03B8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243" y="6256117"/>
            <a:ext cx="1524000" cy="457200"/>
          </a:xfrm>
          <a:prstGeom prst="rect">
            <a:avLst/>
          </a:prstGeom>
        </p:spPr>
      </p:pic>
      <p:pic>
        <p:nvPicPr>
          <p:cNvPr id="6" name="Picture 5" descr="Celestia-R1---OverlayContentHD.png">
            <a:extLst>
              <a:ext uri="{FF2B5EF4-FFF2-40B4-BE49-F238E27FC236}">
                <a16:creationId xmlns:a16="http://schemas.microsoft.com/office/drawing/2014/main" id="{D57E816B-E30D-2FAB-B192-D961DB3047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892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517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Ball Title and 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9CC73-EA7B-693F-F813-A16041325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E16FC-753B-C54D-88D8-1E66F181470D}" type="datetimeFigureOut">
              <a:rPr lang="en-US" smtClean="0"/>
              <a:t>9/24/24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F0E94-BFD4-340C-6E6D-C68FBB4F1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09080-D94A-C8BF-DB6C-88F8D5C63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3B785-7B8D-C94D-964D-0931C106FC2D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4425DFE-91F8-C823-97D9-E94B21AAA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9768"/>
            <a:ext cx="10515600" cy="761257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2FE19-90FC-6852-B374-67DE5B492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745163"/>
            <a:ext cx="5254752" cy="20346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67F37E3-D2BF-B8D8-F736-8FB7DA0AA98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35457" y="1745163"/>
            <a:ext cx="5115296" cy="20346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" name="Picture 1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53D962B0-E591-A8C2-AF46-C755060CA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" y="6340475"/>
            <a:ext cx="1282700" cy="304800"/>
          </a:xfrm>
          <a:prstGeom prst="rect">
            <a:avLst/>
          </a:prstGeom>
        </p:spPr>
      </p:pic>
      <p:pic>
        <p:nvPicPr>
          <p:cNvPr id="11" name="Picture 10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A4A0B363-2FB1-BB11-9903-859F58048F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850" y="6340475"/>
            <a:ext cx="1282700" cy="3048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8842E5E-0F07-D0F4-0C8E-41371A571A8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41248" y="4180621"/>
            <a:ext cx="5254752" cy="203712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6F72684-ED86-72DF-D88A-ED48D2F073C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35456" y="4180621"/>
            <a:ext cx="2562855" cy="203712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E8333B-9BD0-D75D-4692-C2ECC16F267F}"/>
              </a:ext>
            </a:extLst>
          </p:cNvPr>
          <p:cNvSpPr txBox="1"/>
          <p:nvPr userDrawn="1"/>
        </p:nvSpPr>
        <p:spPr>
          <a:xfrm>
            <a:off x="841247" y="1351436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>
                <a:latin typeface="Raleway SemiBold" pitchFamily="2" charset="77"/>
              </a:rPr>
              <a:t>Challenge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5A3AE3-2D14-0048-0C8B-142E482C1596}"/>
              </a:ext>
            </a:extLst>
          </p:cNvPr>
          <p:cNvSpPr txBox="1"/>
          <p:nvPr userDrawn="1"/>
        </p:nvSpPr>
        <p:spPr>
          <a:xfrm>
            <a:off x="6235457" y="1398063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>
                <a:latin typeface="Raleway SemiBold" pitchFamily="2" charset="77"/>
              </a:rPr>
              <a:t>Solution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D6E152-1ADD-2A33-5B26-EA90771A391E}"/>
              </a:ext>
            </a:extLst>
          </p:cNvPr>
          <p:cNvSpPr txBox="1"/>
          <p:nvPr userDrawn="1"/>
        </p:nvSpPr>
        <p:spPr>
          <a:xfrm>
            <a:off x="838200" y="3811289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>
                <a:latin typeface="Raleway SemiBold" pitchFamily="2" charset="77"/>
              </a:rPr>
              <a:t>Results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8C36BA-6FC5-F9B3-9855-F302248A7E36}"/>
              </a:ext>
            </a:extLst>
          </p:cNvPr>
          <p:cNvSpPr txBox="1"/>
          <p:nvPr userDrawn="1"/>
        </p:nvSpPr>
        <p:spPr>
          <a:xfrm>
            <a:off x="6235457" y="3811289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>
                <a:latin typeface="Raleway SemiBold" pitchFamily="2" charset="77"/>
              </a:rPr>
              <a:t>Technologies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F9B6C5E-4790-5042-D3B1-DBDA5769F48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937767" y="4180621"/>
            <a:ext cx="2412985" cy="203712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0438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E3BEFB-5655-9728-AB3D-E2106F162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6D121-E5C5-81B9-2384-2C4D0B50E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8052B-7257-1C73-CD69-FD42597E59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60270" y="6380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Raleway Light" pitchFamily="2" charset="77"/>
              </a:defRPr>
            </a:lvl1pPr>
          </a:lstStyle>
          <a:p>
            <a:fld id="{6B8E16FC-753B-C54D-88D8-1E66F181470D}" type="datetimeFigureOut">
              <a:rPr lang="en-US" smtClean="0"/>
              <a:pPr/>
              <a:t>9/24/24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E7656-A26B-AD7E-CD24-2E38B13797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1753" y="638018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Raleway Light" pitchFamily="2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4AA34-E308-3AAE-A119-D046705E17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23119" y="63920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Raleway Light" pitchFamily="2" charset="77"/>
              </a:defRPr>
            </a:lvl1pPr>
          </a:lstStyle>
          <a:p>
            <a:fld id="{DC33B785-7B8D-C94D-964D-0931C106FC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63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87" r:id="rId9"/>
    <p:sldLayoutId id="2147483679" r:id="rId10"/>
    <p:sldLayoutId id="2147483680" r:id="rId11"/>
    <p:sldLayoutId id="2147483681" r:id="rId12"/>
    <p:sldLayoutId id="214748368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Raleway ExtraBold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Raleway Ligh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aleway Ligh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aleway Ligh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aleway Ligh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aleway Ligh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brian-carter-4000522b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brian.carter@procogia.com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s://github.com/buddha2490/positronBlo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procogia.com/positron-and-altair-slc/" TargetMode="External"/><Relationship Id="rId5" Type="http://schemas.openxmlformats.org/officeDocument/2006/relationships/hyperlink" Target="https://github.com/buddha2490/sas_r_webinar.git" TargetMode="External"/><Relationship Id="rId4" Type="http://schemas.openxmlformats.org/officeDocument/2006/relationships/hyperlink" Target="https://procogia.com/from-sas-macros-to-r-function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DEEEA-0F63-6684-6BEA-898B6FA7C3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>
                <a:latin typeface="Raleway SemiBold"/>
              </a:rPr>
              <a:t>Functional programming in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01A0DA-6422-7A0E-4475-CDA835C677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3033" y="3941014"/>
            <a:ext cx="5885934" cy="748845"/>
          </a:xfrm>
        </p:spPr>
        <p:txBody>
          <a:bodyPr>
            <a:normAutofit/>
          </a:bodyPr>
          <a:lstStyle/>
          <a:p>
            <a:r>
              <a:rPr lang="en-US" dirty="0"/>
              <a:t>And introduction based on SAS Macros</a:t>
            </a:r>
          </a:p>
        </p:txBody>
      </p:sp>
    </p:spTree>
    <p:extLst>
      <p:ext uri="{BB962C8B-B14F-4D97-AF65-F5344CB8AC3E}">
        <p14:creationId xmlns:p14="http://schemas.microsoft.com/office/powerpoint/2010/main" val="3964555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936EA-8804-0D0C-E131-0EEAE8160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0" y="632012"/>
            <a:ext cx="3932237" cy="1600200"/>
          </a:xfrm>
        </p:spPr>
        <p:txBody>
          <a:bodyPr/>
          <a:lstStyle/>
          <a:p>
            <a:r>
              <a:rPr lang="en-US" dirty="0"/>
              <a:t>Global macros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BA889A-7B11-24C1-4775-9D843025B1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8506" y="2649071"/>
            <a:ext cx="4446120" cy="1976718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Global macros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are often used to parameterize automated programs, setting dates, file paths, and data set names.</a:t>
            </a:r>
            <a:endParaRPr lang="en-US" sz="2400" b="1" dirty="0">
              <a:solidFill>
                <a:srgbClr val="FF0000"/>
              </a:solidFill>
            </a:endParaRPr>
          </a:p>
          <a:p>
            <a:endParaRPr lang="en-US" sz="2400" b="1"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2BE72E0A-23B2-606B-C905-635495B807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20742" y="242047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Content Placeholder 8" descr="A computer code with white text&#10;&#10;Description automatically generated">
            <a:extLst>
              <a:ext uri="{FF2B5EF4-FFF2-40B4-BE49-F238E27FC236}">
                <a16:creationId xmlns:a16="http://schemas.microsoft.com/office/drawing/2014/main" id="{2C914159-6E52-6E3A-9317-7B7B58DF45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5116600" y="1574473"/>
            <a:ext cx="6846894" cy="352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832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936EA-8804-0D0C-E131-0EEAE8160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0" y="632012"/>
            <a:ext cx="3932237" cy="1600200"/>
          </a:xfrm>
        </p:spPr>
        <p:txBody>
          <a:bodyPr/>
          <a:lstStyle/>
          <a:p>
            <a:r>
              <a:rPr lang="en-US" dirty="0"/>
              <a:t>This can be replicated in R using glue()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BA889A-7B11-24C1-4775-9D843025B1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6472" y="2622175"/>
            <a:ext cx="4446120" cy="2003613"/>
          </a:xfrm>
        </p:spPr>
        <p:txBody>
          <a:bodyPr>
            <a:normAutofit/>
          </a:bodyPr>
          <a:lstStyle/>
          <a:p>
            <a:r>
              <a:rPr lang="en-US" sz="2400" dirty="0"/>
              <a:t>You can set up your programs the same in R.  You can use </a:t>
            </a:r>
            <a:r>
              <a:rPr lang="en-US" sz="2400" b="1" dirty="0">
                <a:solidFill>
                  <a:srgbClr val="FF0000"/>
                </a:solidFill>
              </a:rPr>
              <a:t>glue() </a:t>
            </a:r>
            <a:r>
              <a:rPr lang="en-US" sz="2400" dirty="0"/>
              <a:t>to execute objects within a curly brackets to parameterize your programs.</a:t>
            </a:r>
            <a:endParaRPr lang="en-US" sz="2400" b="1" dirty="0">
              <a:solidFill>
                <a:srgbClr val="FF0000"/>
              </a:solidFill>
            </a:endParaRPr>
          </a:p>
          <a:p>
            <a:endParaRPr lang="en-US" sz="2400" b="1"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2BE72E0A-23B2-606B-C905-635495B807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20742" y="242047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D57032-0320-52B8-FCA8-43058C196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700" y="2032701"/>
            <a:ext cx="6595176" cy="278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67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B8B84-A132-6405-2C92-AE6D1D3FB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defined macros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F3EE9B-E532-7141-6788-48FD657B460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most powerful application of macros in SAS is the ability to develop custom repeatable workflows.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Data manipulation</a:t>
            </a:r>
          </a:p>
          <a:p>
            <a:r>
              <a:rPr lang="en-US" dirty="0"/>
              <a:t>Statistical  pipelines</a:t>
            </a:r>
          </a:p>
          <a:p>
            <a:r>
              <a:rPr lang="en-US" dirty="0"/>
              <a:t>Tables/Figures</a:t>
            </a:r>
          </a:p>
          <a:p>
            <a:r>
              <a:rPr lang="en-US" dirty="0"/>
              <a:t>Custom reports</a:t>
            </a:r>
          </a:p>
        </p:txBody>
      </p:sp>
      <p:pic>
        <p:nvPicPr>
          <p:cNvPr id="6146" name="Picture 2" descr="The Power of SAS Macros for Swift Data Manipulation: An In-Depth Tutorial |  by Nilimesh Halder, PhD | Medium">
            <a:extLst>
              <a:ext uri="{FF2B5EF4-FFF2-40B4-BE49-F238E27FC236}">
                <a16:creationId xmlns:a16="http://schemas.microsoft.com/office/drawing/2014/main" id="{6A189CA2-663D-FAED-799F-11C10015CB5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94" y="2109725"/>
            <a:ext cx="5254625" cy="295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7275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3D3C-CF50-0A8D-967E-B19B638BD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All user-defined macros follow the same structure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1B2AAD2-7791-E614-EB0A-E64609A44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31BFC4-2388-99AC-021C-240C340C2612}"/>
              </a:ext>
            </a:extLst>
          </p:cNvPr>
          <p:cNvSpPr txBox="1"/>
          <p:nvPr/>
        </p:nvSpPr>
        <p:spPr>
          <a:xfrm>
            <a:off x="6733650" y="1817518"/>
            <a:ext cx="3712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Macros must be </a:t>
            </a:r>
            <a:r>
              <a:rPr lang="en-US" b="1" dirty="0"/>
              <a:t>named</a:t>
            </a:r>
            <a:r>
              <a:rPr lang="en-US" dirty="0"/>
              <a:t> and can include </a:t>
            </a:r>
            <a:r>
              <a:rPr lang="en-US" b="1" dirty="0"/>
              <a:t>arguments</a:t>
            </a:r>
            <a:r>
              <a:rPr lang="en-US" dirty="0"/>
              <a:t> that will parameterize the workflow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FA7FCF-BEB9-2365-8BD3-5207E4CCB217}"/>
              </a:ext>
            </a:extLst>
          </p:cNvPr>
          <p:cNvSpPr txBox="1"/>
          <p:nvPr/>
        </p:nvSpPr>
        <p:spPr>
          <a:xfrm>
            <a:off x="7508925" y="2951183"/>
            <a:ext cx="3712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Macros have a </a:t>
            </a:r>
            <a:r>
              <a:rPr lang="en-US" b="1" dirty="0"/>
              <a:t>body</a:t>
            </a:r>
            <a:r>
              <a:rPr lang="en-US" dirty="0"/>
              <a:t> that detail all the steps SAS takes to complete the process.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C2C357-C97F-6A21-8D02-DE6E3A26FFD3}"/>
              </a:ext>
            </a:extLst>
          </p:cNvPr>
          <p:cNvSpPr txBox="1"/>
          <p:nvPr/>
        </p:nvSpPr>
        <p:spPr>
          <a:xfrm>
            <a:off x="6809116" y="5184709"/>
            <a:ext cx="3712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user can</a:t>
            </a:r>
            <a:r>
              <a:rPr lang="en-US" b="1" dirty="0"/>
              <a:t> call</a:t>
            </a:r>
            <a:r>
              <a:rPr lang="en-US" dirty="0"/>
              <a:t> the macro later in the program.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8ABC4C9-2B41-57A4-03F9-9E8CA7B1C3F0}"/>
              </a:ext>
            </a:extLst>
          </p:cNvPr>
          <p:cNvGrpSpPr/>
          <p:nvPr/>
        </p:nvGrpSpPr>
        <p:grpSpPr>
          <a:xfrm>
            <a:off x="643919" y="1519809"/>
            <a:ext cx="5676705" cy="4737544"/>
            <a:chOff x="630271" y="1519809"/>
            <a:chExt cx="5676705" cy="47375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5FE9443-EBB1-04A0-7D1B-738DA728B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271" y="1519809"/>
              <a:ext cx="5676705" cy="473754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6D11043-69F9-00E2-D7C7-E3C8574EA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96722" y="1899881"/>
              <a:ext cx="151445" cy="433886"/>
            </a:xfrm>
            <a:prstGeom prst="rect">
              <a:avLst/>
            </a:prstGeom>
          </p:spPr>
        </p:pic>
      </p:grpSp>
      <p:sp>
        <p:nvSpPr>
          <p:cNvPr id="12" name="Right Brace 11">
            <a:extLst>
              <a:ext uri="{FF2B5EF4-FFF2-40B4-BE49-F238E27FC236}">
                <a16:creationId xmlns:a16="http://schemas.microsoft.com/office/drawing/2014/main" id="{95ADB6A2-B523-3FC9-B79B-C73CFA1D93CE}"/>
              </a:ext>
            </a:extLst>
          </p:cNvPr>
          <p:cNvSpPr/>
          <p:nvPr/>
        </p:nvSpPr>
        <p:spPr>
          <a:xfrm>
            <a:off x="4661505" y="1736676"/>
            <a:ext cx="2039545" cy="597091"/>
          </a:xfrm>
          <a:prstGeom prst="rightBrace">
            <a:avLst>
              <a:gd name="adj1" fmla="val 8333"/>
              <a:gd name="adj2" fmla="val 48847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0CF590EB-1348-3613-9A27-4E4833F51597}"/>
              </a:ext>
            </a:extLst>
          </p:cNvPr>
          <p:cNvSpPr/>
          <p:nvPr/>
        </p:nvSpPr>
        <p:spPr>
          <a:xfrm>
            <a:off x="5419987" y="2631024"/>
            <a:ext cx="2039545" cy="1009651"/>
          </a:xfrm>
          <a:prstGeom prst="rightBrace">
            <a:avLst>
              <a:gd name="adj1" fmla="val 8333"/>
              <a:gd name="adj2" fmla="val 48847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3BB7C537-87F8-00B1-7314-789AA0EE583A}"/>
              </a:ext>
            </a:extLst>
          </p:cNvPr>
          <p:cNvSpPr/>
          <p:nvPr/>
        </p:nvSpPr>
        <p:spPr>
          <a:xfrm>
            <a:off x="4661505" y="4864550"/>
            <a:ext cx="2039545" cy="1009651"/>
          </a:xfrm>
          <a:prstGeom prst="rightBrace">
            <a:avLst>
              <a:gd name="adj1" fmla="val 8333"/>
              <a:gd name="adj2" fmla="val 48847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16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74FF0-8804-9019-894E-1CD1BBD4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SAS users will already be familiar with the structure of an R function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BB1C68-A753-6F33-E335-ED9270AF78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808" y="1994710"/>
            <a:ext cx="6366742" cy="3758146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F9B289FA-A98E-50BF-7723-E2624131ABD0}"/>
              </a:ext>
            </a:extLst>
          </p:cNvPr>
          <p:cNvSpPr/>
          <p:nvPr/>
        </p:nvSpPr>
        <p:spPr>
          <a:xfrm>
            <a:off x="5560915" y="1976519"/>
            <a:ext cx="2039545" cy="597091"/>
          </a:xfrm>
          <a:prstGeom prst="rightBrace">
            <a:avLst>
              <a:gd name="adj1" fmla="val 8333"/>
              <a:gd name="adj2" fmla="val 48847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67821B61-CFED-DBF7-4DEF-EC24F1E8085E}"/>
              </a:ext>
            </a:extLst>
          </p:cNvPr>
          <p:cNvSpPr/>
          <p:nvPr/>
        </p:nvSpPr>
        <p:spPr>
          <a:xfrm>
            <a:off x="6096000" y="2715090"/>
            <a:ext cx="2039545" cy="1009651"/>
          </a:xfrm>
          <a:prstGeom prst="rightBrace">
            <a:avLst>
              <a:gd name="adj1" fmla="val 8333"/>
              <a:gd name="adj2" fmla="val 48847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FCF5FE70-4990-F14A-909C-6E22314333BB}"/>
              </a:ext>
            </a:extLst>
          </p:cNvPr>
          <p:cNvSpPr/>
          <p:nvPr/>
        </p:nvSpPr>
        <p:spPr>
          <a:xfrm>
            <a:off x="4541142" y="5007974"/>
            <a:ext cx="2834019" cy="1009651"/>
          </a:xfrm>
          <a:prstGeom prst="rightBrace">
            <a:avLst>
              <a:gd name="adj1" fmla="val 8333"/>
              <a:gd name="adj2" fmla="val 48847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D0E6F44C-B662-430F-85BC-4A7A0C92B458}"/>
              </a:ext>
            </a:extLst>
          </p:cNvPr>
          <p:cNvSpPr/>
          <p:nvPr/>
        </p:nvSpPr>
        <p:spPr>
          <a:xfrm>
            <a:off x="2596837" y="3932468"/>
            <a:ext cx="4613432" cy="597091"/>
          </a:xfrm>
          <a:prstGeom prst="rightBrace">
            <a:avLst>
              <a:gd name="adj1" fmla="val 8333"/>
              <a:gd name="adj2" fmla="val 48847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687305-F243-E3AF-2326-D8BFF1203E64}"/>
              </a:ext>
            </a:extLst>
          </p:cNvPr>
          <p:cNvSpPr txBox="1"/>
          <p:nvPr/>
        </p:nvSpPr>
        <p:spPr>
          <a:xfrm>
            <a:off x="7752981" y="1948409"/>
            <a:ext cx="3712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functions are also </a:t>
            </a:r>
            <a:r>
              <a:rPr lang="en-US" b="1" dirty="0"/>
              <a:t>named</a:t>
            </a:r>
            <a:r>
              <a:rPr lang="en-US" dirty="0"/>
              <a:t> and can have required or optional arguments.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97739E-5EBD-29B0-35AD-4D86E8E76F2A}"/>
              </a:ext>
            </a:extLst>
          </p:cNvPr>
          <p:cNvSpPr txBox="1"/>
          <p:nvPr/>
        </p:nvSpPr>
        <p:spPr>
          <a:xfrm>
            <a:off x="8295125" y="2896749"/>
            <a:ext cx="3712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function </a:t>
            </a:r>
            <a:r>
              <a:rPr lang="en-US" b="1" dirty="0"/>
              <a:t>body </a:t>
            </a:r>
            <a:r>
              <a:rPr lang="en-US" dirty="0"/>
              <a:t>includes all steps of the process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6E8DE5-DE27-725F-FC23-D21651B33853}"/>
              </a:ext>
            </a:extLst>
          </p:cNvPr>
          <p:cNvSpPr txBox="1"/>
          <p:nvPr/>
        </p:nvSpPr>
        <p:spPr>
          <a:xfrm>
            <a:off x="7375161" y="3940095"/>
            <a:ext cx="3712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R function must have explicit or implicit </a:t>
            </a:r>
            <a:r>
              <a:rPr lang="en-US" b="1" dirty="0"/>
              <a:t>return</a:t>
            </a:r>
            <a:r>
              <a:rPr lang="en-US" dirty="0"/>
              <a:t> values.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D8CB72-4A65-909B-3154-292EE1E3B232}"/>
              </a:ext>
            </a:extLst>
          </p:cNvPr>
          <p:cNvSpPr txBox="1"/>
          <p:nvPr/>
        </p:nvSpPr>
        <p:spPr>
          <a:xfrm>
            <a:off x="7375161" y="5106525"/>
            <a:ext cx="3712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user can </a:t>
            </a:r>
            <a:r>
              <a:rPr lang="en-US" b="1" dirty="0"/>
              <a:t>call</a:t>
            </a:r>
            <a:r>
              <a:rPr lang="en-US" dirty="0"/>
              <a:t> the function when ready.</a:t>
            </a:r>
          </a:p>
        </p:txBody>
      </p:sp>
    </p:spTree>
    <p:extLst>
      <p:ext uri="{BB962C8B-B14F-4D97-AF65-F5344CB8AC3E}">
        <p14:creationId xmlns:p14="http://schemas.microsoft.com/office/powerpoint/2010/main" val="4211315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E3966-3305-5222-A4B8-63B6D6E07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534" y="352269"/>
            <a:ext cx="3932237" cy="1600200"/>
          </a:xfrm>
        </p:spPr>
        <p:txBody>
          <a:bodyPr/>
          <a:lstStyle/>
          <a:p>
            <a:r>
              <a:rPr lang="en-US" dirty="0"/>
              <a:t>What’s up with the return()?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A430-B4AB-231B-A534-0BF8D0843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3992F-8C1E-7319-824A-C510946B22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0083" y="2600794"/>
            <a:ext cx="3932237" cy="219980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One of the biggest differences users will notice between SAS and R is that all intermediate steps in an R function are lost after execution unless explicitly returned.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AD62A7-3D0A-C95F-4275-A4701FDBE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771" y="1846497"/>
            <a:ext cx="3187700" cy="370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8FE2ED-8728-D41D-AD18-D511C162C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922" y="1846497"/>
            <a:ext cx="4062412" cy="289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72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E3966-3305-5222-A4B8-63B6D6E07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534" y="352269"/>
            <a:ext cx="3932237" cy="1600200"/>
          </a:xfrm>
        </p:spPr>
        <p:txBody>
          <a:bodyPr/>
          <a:lstStyle/>
          <a:p>
            <a:r>
              <a:rPr lang="en-US" dirty="0"/>
              <a:t>What’s up with the return()?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A851FA-C87B-972C-2811-FB63AD891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29" y="2042726"/>
            <a:ext cx="3795440" cy="31471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4A44D4-1D2F-AE17-C995-82D5FDEE9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423" y="5321315"/>
            <a:ext cx="3454400" cy="1028700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2424F6D3-6B52-DC59-9144-B93C0D98C4C4}"/>
              </a:ext>
            </a:extLst>
          </p:cNvPr>
          <p:cNvSpPr txBox="1">
            <a:spLocks/>
          </p:cNvSpPr>
          <p:nvPr/>
        </p:nvSpPr>
        <p:spPr>
          <a:xfrm>
            <a:off x="5775080" y="1152369"/>
            <a:ext cx="5181600" cy="2187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aleway Ligh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Raleway Ligh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aleway Ligh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Raleway Ligh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Raleway Light" pitchFamily="2" charset="77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sz="2800" b="1" dirty="0"/>
              <a:t>Functions </a:t>
            </a:r>
            <a:r>
              <a:rPr lang="en-US" sz="2800" dirty="0"/>
              <a:t>in R are </a:t>
            </a:r>
            <a:r>
              <a:rPr lang="en-US" sz="2800" dirty="0">
                <a:solidFill>
                  <a:srgbClr val="FF0000"/>
                </a:solidFill>
              </a:rPr>
              <a:t>self-contained</a:t>
            </a:r>
            <a:r>
              <a:rPr lang="en-US" sz="2800" dirty="0"/>
              <a:t> environments that will execute a process </a:t>
            </a:r>
            <a:r>
              <a:rPr lang="en-US" sz="2800" i="1" dirty="0">
                <a:solidFill>
                  <a:srgbClr val="FF0000"/>
                </a:solidFill>
              </a:rPr>
              <a:t>without side effects</a:t>
            </a:r>
            <a:r>
              <a:rPr lang="en-US" sz="2800" dirty="0"/>
              <a:t>.</a:t>
            </a:r>
            <a:endParaRPr lang="en-US" sz="2800" b="1" dirty="0"/>
          </a:p>
          <a:p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1A1FAB6B-5D56-9EDF-B99C-F1BD406CD88A}"/>
              </a:ext>
            </a:extLst>
          </p:cNvPr>
          <p:cNvSpPr txBox="1">
            <a:spLocks/>
          </p:cNvSpPr>
          <p:nvPr/>
        </p:nvSpPr>
        <p:spPr>
          <a:xfrm>
            <a:off x="5775080" y="3616280"/>
            <a:ext cx="5181600" cy="21878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aleway Ligh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Raleway Ligh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aleway Ligh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Raleway Ligh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Raleway Light" pitchFamily="2" charset="77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sz="2800" dirty="0"/>
              <a:t>A </a:t>
            </a:r>
            <a:r>
              <a:rPr lang="en-US" sz="2800" i="1" dirty="0">
                <a:solidFill>
                  <a:srgbClr val="FF0000"/>
                </a:solidFill>
              </a:rPr>
              <a:t>side effect </a:t>
            </a:r>
            <a:r>
              <a:rPr lang="en-US" sz="2800" dirty="0"/>
              <a:t>is an observable change in the operating environment other than an explicitly requested return value.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257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73F17-7661-A045-4CA7-F2CDADBF4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68" y="141890"/>
            <a:ext cx="11625480" cy="834577"/>
          </a:xfrm>
        </p:spPr>
        <p:txBody>
          <a:bodyPr/>
          <a:lstStyle/>
          <a:p>
            <a:pPr algn="ctr"/>
            <a:r>
              <a:rPr lang="en-US" dirty="0"/>
              <a:t>What will we get when we print </a:t>
            </a:r>
            <a:r>
              <a:rPr lang="en-US" dirty="0" err="1"/>
              <a:t>myData</a:t>
            </a:r>
            <a:r>
              <a:rPr lang="en-US" dirty="0"/>
              <a:t>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BDA768-E07D-0136-0C53-369AEB77C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44" y="1659080"/>
            <a:ext cx="3830802" cy="41394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0E2468-5E06-145B-C0A9-EFF8C6F32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417" y="1359276"/>
            <a:ext cx="6997761" cy="270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42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73F17-7661-A045-4CA7-F2CDADBF4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68" y="141890"/>
            <a:ext cx="11625480" cy="834577"/>
          </a:xfrm>
        </p:spPr>
        <p:txBody>
          <a:bodyPr/>
          <a:lstStyle/>
          <a:p>
            <a:pPr algn="ctr"/>
            <a:r>
              <a:rPr lang="en-US" dirty="0"/>
              <a:t>What will we get when we print </a:t>
            </a:r>
            <a:r>
              <a:rPr lang="en-US" dirty="0" err="1"/>
              <a:t>myData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93591E-16F9-3682-9B0E-9FCD6F32B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096" y="2008823"/>
            <a:ext cx="7299992" cy="23083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745DCC-40C5-3F66-4CE7-A1410A03F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12" y="1353608"/>
            <a:ext cx="3535856" cy="470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83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86170-C139-C596-4E14-A4D79C123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3135" y="953594"/>
            <a:ext cx="6741347" cy="1600200"/>
          </a:xfrm>
        </p:spPr>
        <p:txBody>
          <a:bodyPr/>
          <a:lstStyle/>
          <a:p>
            <a:r>
              <a:rPr lang="en-US" dirty="0"/>
              <a:t>SAS Macros require extra effort to protect against unintended side effects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E68FAE-C1B2-BEF2-EB19-2D7F98782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18" y="1057986"/>
            <a:ext cx="4716255" cy="47420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D6D4FF-4511-87C8-AD57-AA688103A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135" y="2773198"/>
            <a:ext cx="64262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90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286E9-5D4F-5BA6-7ECF-2E2BABB67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4897" y="458787"/>
            <a:ext cx="5710492" cy="1201847"/>
          </a:xfrm>
        </p:spPr>
        <p:txBody>
          <a:bodyPr anchor="b">
            <a:normAutofit/>
          </a:bodyPr>
          <a:lstStyle/>
          <a:p>
            <a:r>
              <a:rPr lang="en-US" dirty="0"/>
              <a:t>Learning R Functions from SAS Macros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8557B-64AE-7C69-B0F8-764F16CC3B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01287" y="1796229"/>
            <a:ext cx="5710492" cy="43402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Introductions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Similarities</a:t>
            </a:r>
          </a:p>
          <a:p>
            <a:r>
              <a:rPr lang="en-US" dirty="0"/>
              <a:t>Global macro variables</a:t>
            </a:r>
          </a:p>
          <a:p>
            <a:r>
              <a:rPr lang="en-US" dirty="0"/>
              <a:t>User defined macros</a:t>
            </a:r>
          </a:p>
          <a:p>
            <a:r>
              <a:rPr lang="en-US" dirty="0"/>
              <a:t>Conditional programming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Differences</a:t>
            </a:r>
          </a:p>
          <a:p>
            <a:r>
              <a:rPr lang="en-US" dirty="0"/>
              <a:t>Side effects</a:t>
            </a:r>
          </a:p>
          <a:p>
            <a:r>
              <a:rPr lang="en-US" dirty="0"/>
              <a:t>Returning multiple objects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Tips and tricks</a:t>
            </a:r>
          </a:p>
        </p:txBody>
      </p:sp>
      <p:pic>
        <p:nvPicPr>
          <p:cNvPr id="4102" name="Picture 6" descr="From SAS to R">
            <a:extLst>
              <a:ext uri="{FF2B5EF4-FFF2-40B4-BE49-F238E27FC236}">
                <a16:creationId xmlns:a16="http://schemas.microsoft.com/office/drawing/2014/main" id="{42CD1666-AAD5-3CB6-E423-C2B516E56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66" y="1796229"/>
            <a:ext cx="4969626" cy="3097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948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5D47E-1E80-64F6-60E4-176F466DB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Wait, so R functions can only return a single object?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945D78-148C-004B-A624-23F6ACB8E7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7185" y="2047983"/>
            <a:ext cx="4070131" cy="29656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 R function will only return a single object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82E34F-131A-ED44-5FB2-ECBCEAB9F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75645"/>
            <a:ext cx="5257800" cy="38689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621C6B-A2E0-4B36-D4D6-67FF6B48C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5845437"/>
            <a:ext cx="61722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94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5D47E-1E80-64F6-60E4-176F466DB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Wait, so R functions can only return a single object?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3C47F-51CE-2D07-9373-A745FAE7001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945D78-148C-004B-A624-23F6ACB8E7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01356" y="1223525"/>
            <a:ext cx="4070131" cy="127328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But you can return a list with as many objects as you want in it.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806588-8F47-09A9-DA90-E39796C2D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684" y="1574800"/>
            <a:ext cx="4215962" cy="50144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8FEF41-5410-BD67-99E9-2C35BE3FF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176" y="2788507"/>
            <a:ext cx="4711624" cy="220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5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5BDE2-2FA6-CC33-8C42-5B1F0ED36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9768"/>
            <a:ext cx="10515600" cy="1009651"/>
          </a:xfrm>
        </p:spPr>
        <p:txBody>
          <a:bodyPr anchor="ctr">
            <a:normAutofit/>
          </a:bodyPr>
          <a:lstStyle/>
          <a:p>
            <a:r>
              <a:rPr lang="en-US" dirty="0"/>
              <a:t>Why do we care about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88C0E-CAAF-CB84-4538-98E1088CD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2094877"/>
            <a:ext cx="5254752" cy="3361544"/>
          </a:xfrm>
        </p:spPr>
        <p:txBody>
          <a:bodyPr>
            <a:normAutofit/>
          </a:bodyPr>
          <a:lstStyle/>
          <a:p>
            <a:r>
              <a:rPr lang="en-US" sz="2400" dirty="0"/>
              <a:t>I see a lot of SAS programmers struggle with this</a:t>
            </a:r>
          </a:p>
          <a:p>
            <a:endParaRPr lang="en-US" sz="2400" dirty="0"/>
          </a:p>
          <a:p>
            <a:r>
              <a:rPr lang="en-US" sz="2400" dirty="0"/>
              <a:t>Forces the programmer to think about the environment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Creates safer workflows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7172" name="Picture 4" descr="R (programming language) - Wikipedia">
            <a:extLst>
              <a:ext uri="{FF2B5EF4-FFF2-40B4-BE49-F238E27FC236}">
                <a16:creationId xmlns:a16="http://schemas.microsoft.com/office/drawing/2014/main" id="{29FA397E-486C-22BC-5327-D096579F9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5457" y="1902643"/>
            <a:ext cx="5115296" cy="3971876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519076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020CF-4E0B-8A1C-A679-09DC34D78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599"/>
            <a:ext cx="10515600" cy="1009651"/>
          </a:xfrm>
        </p:spPr>
        <p:txBody>
          <a:bodyPr/>
          <a:lstStyle/>
          <a:p>
            <a:pPr algn="ctr"/>
            <a:r>
              <a:rPr lang="en-US" dirty="0"/>
              <a:t>Condition program execution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E595E9A-E7B5-E44A-1977-B975F15FF167}"/>
              </a:ext>
            </a:extLst>
          </p:cNvPr>
          <p:cNvSpPr/>
          <p:nvPr/>
        </p:nvSpPr>
        <p:spPr>
          <a:xfrm>
            <a:off x="3668110" y="1786759"/>
            <a:ext cx="4834759" cy="1271751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Condition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FC7641F-6729-4B46-8390-5DF5121D4EF9}"/>
              </a:ext>
            </a:extLst>
          </p:cNvPr>
          <p:cNvSpPr/>
          <p:nvPr/>
        </p:nvSpPr>
        <p:spPr>
          <a:xfrm>
            <a:off x="1923393" y="4031545"/>
            <a:ext cx="2506716" cy="877613"/>
          </a:xfrm>
          <a:prstGeom prst="roundRect">
            <a:avLst/>
          </a:prstGeom>
          <a:solidFill>
            <a:schemeClr val="accent6">
              <a:lumMod val="75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 this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A7BE624-93A6-B51B-B811-51A5F000D0E5}"/>
              </a:ext>
            </a:extLst>
          </p:cNvPr>
          <p:cNvSpPr/>
          <p:nvPr/>
        </p:nvSpPr>
        <p:spPr>
          <a:xfrm>
            <a:off x="7893270" y="3965527"/>
            <a:ext cx="2506716" cy="10096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 something else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3EE954F-7A6C-5D6D-B7E3-0F2533592A95}"/>
              </a:ext>
            </a:extLst>
          </p:cNvPr>
          <p:cNvCxnSpPr>
            <a:cxnSpLocks/>
          </p:cNvCxnSpPr>
          <p:nvPr/>
        </p:nvCxnSpPr>
        <p:spPr>
          <a:xfrm flipH="1">
            <a:off x="4430109" y="3224049"/>
            <a:ext cx="1466193" cy="7414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F31B3E-0452-9BE4-03D0-88E17947D6FF}"/>
              </a:ext>
            </a:extLst>
          </p:cNvPr>
          <p:cNvCxnSpPr>
            <a:cxnSpLocks/>
          </p:cNvCxnSpPr>
          <p:nvPr/>
        </p:nvCxnSpPr>
        <p:spPr>
          <a:xfrm>
            <a:off x="6348250" y="3224049"/>
            <a:ext cx="1545019" cy="7414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1D55FFE-7A42-3802-1C75-B127B793E699}"/>
              </a:ext>
            </a:extLst>
          </p:cNvPr>
          <p:cNvSpPr txBox="1"/>
          <p:nvPr/>
        </p:nvSpPr>
        <p:spPr>
          <a:xfrm>
            <a:off x="2995448" y="5402317"/>
            <a:ext cx="6369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Your macros can make decisions for you</a:t>
            </a:r>
          </a:p>
        </p:txBody>
      </p:sp>
    </p:spTree>
    <p:extLst>
      <p:ext uri="{BB962C8B-B14F-4D97-AF65-F5344CB8AC3E}">
        <p14:creationId xmlns:p14="http://schemas.microsoft.com/office/powerpoint/2010/main" val="4209327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FC485-97F3-98E6-0CEE-571FE53C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sz="2700" dirty="0"/>
              <a:t>Complicated workflows: conditional execution</a:t>
            </a:r>
          </a:p>
        </p:txBody>
      </p:sp>
      <p:pic>
        <p:nvPicPr>
          <p:cNvPr id="6" name="Content Placeholder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F735D7B-3C33-1233-278B-065BC53BA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1920" y="161350"/>
            <a:ext cx="7220106" cy="6696650"/>
          </a:xfrm>
          <a:noFill/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4F062B6-9EC0-93FE-43F1-02FA2A56B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3932237" cy="4086225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I wanted to format my p-values differently depending on the preferences of the PI I was working with. </a:t>
            </a:r>
          </a:p>
          <a:p>
            <a:endParaRPr lang="en-US" sz="2400" dirty="0"/>
          </a:p>
          <a:p>
            <a:r>
              <a:rPr lang="en-US" sz="2400" dirty="0"/>
              <a:t>Conditional macro programming uses </a:t>
            </a:r>
            <a:r>
              <a:rPr lang="en-US" sz="2400" dirty="0">
                <a:solidFill>
                  <a:srgbClr val="FF0000"/>
                </a:solidFill>
              </a:rPr>
              <a:t>%if </a:t>
            </a:r>
            <a:r>
              <a:rPr lang="en-US" sz="2400" dirty="0"/>
              <a:t>- </a:t>
            </a:r>
            <a:r>
              <a:rPr lang="en-US" sz="2400" dirty="0">
                <a:solidFill>
                  <a:srgbClr val="FF0000"/>
                </a:solidFill>
              </a:rPr>
              <a:t>%then </a:t>
            </a:r>
            <a:r>
              <a:rPr lang="en-US" sz="2400" dirty="0"/>
              <a:t>- </a:t>
            </a:r>
            <a:r>
              <a:rPr lang="en-US" sz="2400" dirty="0">
                <a:solidFill>
                  <a:srgbClr val="FF0000"/>
                </a:solidFill>
              </a:rPr>
              <a:t>%else</a:t>
            </a:r>
          </a:p>
        </p:txBody>
      </p:sp>
    </p:spTree>
    <p:extLst>
      <p:ext uri="{BB962C8B-B14F-4D97-AF65-F5344CB8AC3E}">
        <p14:creationId xmlns:p14="http://schemas.microsoft.com/office/powerpoint/2010/main" val="3061024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FC485-97F3-98E6-0CEE-571FE53C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sz="2700" dirty="0"/>
              <a:t>Complicated workflows: conditional execution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4F062B6-9EC0-93FE-43F1-02FA2A56B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224048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We can do the same thing in R using the </a:t>
            </a:r>
            <a:r>
              <a:rPr lang="en-US" sz="2400" dirty="0">
                <a:solidFill>
                  <a:srgbClr val="FF0000"/>
                </a:solidFill>
              </a:rPr>
              <a:t>if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FF0000"/>
                </a:solidFill>
              </a:rPr>
              <a:t>else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5B8F8E-A15A-A56D-E4D9-4DB398724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1BDC4C-C5C9-21B2-24F9-3363D0497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840" y="455119"/>
            <a:ext cx="5712372" cy="588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240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068FA-A2D2-F2BB-C217-1FEA2FA77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talk about some tips and suggestions for writing better R functions using some tools that are unavailable to SAS.</a:t>
            </a:r>
          </a:p>
        </p:txBody>
      </p:sp>
    </p:spTree>
    <p:extLst>
      <p:ext uri="{BB962C8B-B14F-4D97-AF65-F5344CB8AC3E}">
        <p14:creationId xmlns:p14="http://schemas.microsoft.com/office/powerpoint/2010/main" val="768645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55D26-070F-8030-CF78-9D7B8C341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Communicating with your users (or yourself)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3C6B9-A5E1-C561-9D19-6F7512FB6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623" y="2093119"/>
            <a:ext cx="3645028" cy="267176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 like to add helpful messages to my functions to alert my future-self to run time errors or potential issues.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1511A6-16A8-02F4-5A14-497CBA0E8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812" y="1439419"/>
            <a:ext cx="7175500" cy="2463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6F0322-A556-6C0A-4C92-F0382F594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601" y="4135437"/>
            <a:ext cx="5397499" cy="242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210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5849B-1E0A-0684-076D-31A38112A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785813"/>
          </a:xfrm>
        </p:spPr>
        <p:txBody>
          <a:bodyPr/>
          <a:lstStyle/>
          <a:p>
            <a:r>
              <a:rPr lang="en-US" dirty="0"/>
              <a:t>Documentation</a:t>
            </a:r>
          </a:p>
        </p:txBody>
      </p:sp>
      <p:pic>
        <p:nvPicPr>
          <p:cNvPr id="8194" name="Picture 2" descr="In-Line Documentation for R • roxygen2">
            <a:extLst>
              <a:ext uri="{FF2B5EF4-FFF2-40B4-BE49-F238E27FC236}">
                <a16:creationId xmlns:a16="http://schemas.microsoft.com/office/drawing/2014/main" id="{57198717-0AE6-C545-C780-881E2B580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49" y="1528763"/>
            <a:ext cx="3932237" cy="453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B21566-1CE8-32D5-5530-67E475AC5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2856" y="228600"/>
            <a:ext cx="4369356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812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C2A61-DE54-5367-F6B9-35F70031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your functions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E6A256-3992-6DCA-A36F-E8471F939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Unit Testing for R • testthat">
            <a:extLst>
              <a:ext uri="{FF2B5EF4-FFF2-40B4-BE49-F238E27FC236}">
                <a16:creationId xmlns:a16="http://schemas.microsoft.com/office/drawing/2014/main" id="{2D5E7DA9-D9EB-DFA4-E1D2-CBA85FAF0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2" y="2193925"/>
            <a:ext cx="3048000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514904-B7C6-8270-175A-527156873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802" y="0"/>
            <a:ext cx="48934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947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097EC-9D8A-60A1-91F3-6337CF09C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682238" cy="1600200"/>
          </a:xfrm>
        </p:spPr>
        <p:txBody>
          <a:bodyPr anchor="ctr">
            <a:normAutofit/>
          </a:bodyPr>
          <a:lstStyle/>
          <a:p>
            <a:r>
              <a:rPr lang="en-US" dirty="0"/>
              <a:t>SAS to R Experience</a:t>
            </a:r>
          </a:p>
        </p:txBody>
      </p:sp>
      <p:pic>
        <p:nvPicPr>
          <p:cNvPr id="5" name="Content Placeholder 4" descr="A person in a suit&#10;&#10;Description automatically generated">
            <a:extLst>
              <a:ext uri="{FF2B5EF4-FFF2-40B4-BE49-F238E27FC236}">
                <a16:creationId xmlns:a16="http://schemas.microsoft.com/office/drawing/2014/main" id="{B31525A1-F79F-B8C2-25D8-5C72205E7C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764" b="21015"/>
          <a:stretch/>
        </p:blipFill>
        <p:spPr>
          <a:xfrm>
            <a:off x="7162981" y="1775072"/>
            <a:ext cx="4189231" cy="330785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0E6058A-FC75-EF46-F3B7-9239A37CCF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775072"/>
            <a:ext cx="6024150" cy="4093916"/>
          </a:xfrm>
        </p:spPr>
        <p:txBody>
          <a:bodyPr>
            <a:normAutofit lnSpcReduction="10000"/>
          </a:bodyPr>
          <a:lstStyle/>
          <a:p>
            <a:r>
              <a:rPr lang="en-US" sz="2000">
                <a:latin typeface="Raleway Light" pitchFamily="2" charset="77"/>
              </a:rPr>
              <a:t>American Cancer Society, 2010-2021, Scientist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>
                <a:latin typeface="Raleway Light" pitchFamily="2" charset="77"/>
              </a:rPr>
              <a:t>60+ publications, including Nature, NEJM, BMJ, JAMA, Surgeon Generals Reports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>
                <a:latin typeface="Raleway Light" pitchFamily="2" charset="77"/>
              </a:rPr>
              <a:t>Lead migration from SAS to 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>
                <a:latin typeface="Raleway Light" pitchFamily="2" charset="77"/>
              </a:rPr>
              <a:t>Maintained 9 R packages</a:t>
            </a:r>
          </a:p>
          <a:p>
            <a:r>
              <a:rPr lang="en-US" sz="2000">
                <a:latin typeface="Raleway Light" pitchFamily="2" charset="77"/>
              </a:rPr>
              <a:t>Babylon Health, 2021-2022, Epidemiologist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>
                <a:latin typeface="Raleway Light" pitchFamily="2" charset="77"/>
              </a:rPr>
              <a:t>AI Triage team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>
                <a:latin typeface="Raleway Light" pitchFamily="2" charset="77"/>
              </a:rPr>
              <a:t>Shiny Developer</a:t>
            </a:r>
          </a:p>
          <a:p>
            <a:r>
              <a:rPr lang="en-US" sz="2000">
                <a:latin typeface="Raleway Light" pitchFamily="2" charset="77"/>
              </a:rPr>
              <a:t>ProCogia, 2022-present, Delivery Manager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>
                <a:latin typeface="Raleway Light" pitchFamily="2" charset="77"/>
              </a:rPr>
              <a:t>Enterprise SAS to R migration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>
                <a:latin typeface="Raleway Light" pitchFamily="2" charset="77"/>
              </a:rPr>
              <a:t>Delivery manager for international consulting team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>
                <a:latin typeface="Raleway Light" pitchFamily="2" charset="77"/>
              </a:rPr>
              <a:t>Clients include life-sciences, finance, local government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6AA016-06CA-7981-D200-1B258A72632B}"/>
              </a:ext>
            </a:extLst>
          </p:cNvPr>
          <p:cNvSpPr txBox="1"/>
          <p:nvPr/>
        </p:nvSpPr>
        <p:spPr>
          <a:xfrm>
            <a:off x="7328848" y="5349922"/>
            <a:ext cx="296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LinkedIn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DDE5A1-00CB-D1DF-CB96-D0B8F2C6E55B}"/>
              </a:ext>
            </a:extLst>
          </p:cNvPr>
          <p:cNvSpPr txBox="1"/>
          <p:nvPr/>
        </p:nvSpPr>
        <p:spPr>
          <a:xfrm>
            <a:off x="9703558" y="5350764"/>
            <a:ext cx="1648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hlinkClick r:id="rId4"/>
              </a:rPr>
              <a:t>E-Mail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549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8C3CE-AFEF-A76C-2A0B-0CF039273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Keep it simple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CBBD8F-944C-FF22-2B58-FAB4CB5334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9870" y="2394426"/>
            <a:ext cx="4518025" cy="1852454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For whatever reasons, SAS programmers often create monster macros.  Monster macros are rarely portable and are difficult to debug or test.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F0ACF8C-D75B-1882-E743-5B6A9CC5AF20}"/>
              </a:ext>
            </a:extLst>
          </p:cNvPr>
          <p:cNvSpPr txBox="1">
            <a:spLocks/>
          </p:cNvSpPr>
          <p:nvPr/>
        </p:nvSpPr>
        <p:spPr>
          <a:xfrm>
            <a:off x="637188" y="4487386"/>
            <a:ext cx="4518025" cy="826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aleway Light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Raleway Light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Raleway Light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Raleway Light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Raleway Light" pitchFamily="2" charset="77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Your functions should do </a:t>
            </a:r>
            <a:r>
              <a:rPr lang="en-US" sz="2400" dirty="0">
                <a:solidFill>
                  <a:srgbClr val="FF0000"/>
                </a:solidFill>
              </a:rPr>
              <a:t>one</a:t>
            </a:r>
            <a:r>
              <a:rPr lang="en-US" sz="2400" dirty="0"/>
              <a:t> thing perfectly.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83BB03-A2A4-10A8-1036-0A5627A39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310" y="0"/>
            <a:ext cx="51229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739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E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BD061CB-6736-25C6-0F95-4D61E4434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350" y="1728988"/>
            <a:ext cx="91313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Final Tip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4CB81A-909B-09DF-3175-B2611FD4C50A}"/>
              </a:ext>
            </a:extLst>
          </p:cNvPr>
          <p:cNvSpPr txBox="1"/>
          <p:nvPr/>
        </p:nvSpPr>
        <p:spPr>
          <a:xfrm>
            <a:off x="2314433" y="3221736"/>
            <a:ext cx="75631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The best way to learn how to learn functional programming is to start writing some functions.  If you already feel confident as a macro programmer, you’ve already mastered the automation mindset.  Just jump in!</a:t>
            </a:r>
          </a:p>
        </p:txBody>
      </p:sp>
    </p:spTree>
    <p:extLst>
      <p:ext uri="{BB962C8B-B14F-4D97-AF65-F5344CB8AC3E}">
        <p14:creationId xmlns:p14="http://schemas.microsoft.com/office/powerpoint/2010/main" val="89948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33629-2142-363D-2E48-C104B12CE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350" y="2496395"/>
            <a:ext cx="9131300" cy="1325563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84686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367EB-A1EB-A180-C24E-F6DB3E30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 for this Webinar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10B550E-F590-F200-91DF-0495C6567C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53192" y="1326613"/>
            <a:ext cx="5156200" cy="3937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E3543B-A78A-64CF-3BD3-8E79E458CD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60646" y="1523009"/>
            <a:ext cx="5041900" cy="34163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AF3F3B6-D4A9-29D3-6E9A-AF9815B950BB}"/>
              </a:ext>
            </a:extLst>
          </p:cNvPr>
          <p:cNvGrpSpPr/>
          <p:nvPr/>
        </p:nvGrpSpPr>
        <p:grpSpPr>
          <a:xfrm>
            <a:off x="838200" y="5263613"/>
            <a:ext cx="1492469" cy="738664"/>
            <a:chOff x="304799" y="4976046"/>
            <a:chExt cx="1492469" cy="73866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C3D8E34-45D0-009A-69E4-F24E51701A86}"/>
                </a:ext>
              </a:extLst>
            </p:cNvPr>
            <p:cNvSpPr txBox="1"/>
            <p:nvPr/>
          </p:nvSpPr>
          <p:spPr>
            <a:xfrm>
              <a:off x="304799" y="4976046"/>
              <a:ext cx="1492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hlinkClick r:id="rId4"/>
                </a:rPr>
                <a:t>Link to blog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B8F7E9-A7F1-65E6-50F6-B67232B0EE12}"/>
                </a:ext>
              </a:extLst>
            </p:cNvPr>
            <p:cNvSpPr txBox="1"/>
            <p:nvPr/>
          </p:nvSpPr>
          <p:spPr>
            <a:xfrm>
              <a:off x="304799" y="5345378"/>
              <a:ext cx="1492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hlinkClick r:id="rId5"/>
                </a:rPr>
                <a:t>Github repo</a:t>
              </a:r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E46A2F-4DFA-2701-C3CD-49C70B128853}"/>
              </a:ext>
            </a:extLst>
          </p:cNvPr>
          <p:cNvGrpSpPr/>
          <p:nvPr/>
        </p:nvGrpSpPr>
        <p:grpSpPr>
          <a:xfrm>
            <a:off x="6270840" y="5123975"/>
            <a:ext cx="1933904" cy="738664"/>
            <a:chOff x="4009257" y="4976046"/>
            <a:chExt cx="1933904" cy="73866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575415-B495-E12D-4271-1817F2C5CB1E}"/>
                </a:ext>
              </a:extLst>
            </p:cNvPr>
            <p:cNvSpPr txBox="1"/>
            <p:nvPr/>
          </p:nvSpPr>
          <p:spPr>
            <a:xfrm>
              <a:off x="4009257" y="4976046"/>
              <a:ext cx="1612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hlinkClick r:id="rId6"/>
                </a:rPr>
                <a:t>Link to Blog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E4E5C6-2FBE-E6D9-7E6A-7E8339CF6A34}"/>
                </a:ext>
              </a:extLst>
            </p:cNvPr>
            <p:cNvSpPr txBox="1"/>
            <p:nvPr/>
          </p:nvSpPr>
          <p:spPr>
            <a:xfrm>
              <a:off x="4009257" y="5345378"/>
              <a:ext cx="19339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hlinkClick r:id="rId7"/>
                </a:rPr>
                <a:t>Altair SLC Blog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74488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6D336-F6CD-40C5-2EB3-0EC378470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teach R to SAS users?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04F4CC-57F3-6CEE-2F1F-72FF88B285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55171" y="1908684"/>
            <a:ext cx="5181600" cy="3040631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66E0A21-9AE2-5666-181F-5AE1AC5823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432777"/>
            <a:ext cx="5181600" cy="440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952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E6EE3-A1DA-C40D-3845-39E1D74D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350" y="3121060"/>
            <a:ext cx="9131300" cy="1325563"/>
          </a:xfrm>
        </p:spPr>
        <p:txBody>
          <a:bodyPr>
            <a:noAutofit/>
          </a:bodyPr>
          <a:lstStyle/>
          <a:p>
            <a:r>
              <a:rPr lang="en-US" sz="4000" dirty="0">
                <a:latin typeface="Raleway Light" pitchFamily="2" charset="77"/>
              </a:rPr>
              <a:t>Macros and Functions serve the same purpose.  They build efficiencies by reducing programming time, simplifying debugging, and reducing errors.</a:t>
            </a:r>
            <a:br>
              <a:rPr lang="en-US" sz="4000" b="0" cap="none" spc="0" dirty="0">
                <a:ln w="0"/>
                <a:gradFill>
                  <a:gsLst>
                    <a:gs pos="49000">
                      <a:schemeClr val="bg1"/>
                    </a:gs>
                    <a:gs pos="100000">
                      <a:srgbClr val="95C100"/>
                    </a:gs>
                  </a:gsLst>
                  <a:lin ang="2400000"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90411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F2F58-8F62-9B66-01BF-2BBE19DF0B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136" y="1241168"/>
            <a:ext cx="5181600" cy="4602163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sz="5400" dirty="0"/>
              <a:t>SAS Macros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b="1" dirty="0"/>
              <a:t>Macros</a:t>
            </a:r>
            <a:r>
              <a:rPr lang="en-US" sz="2800" dirty="0"/>
              <a:t> are programs that write other programs by incorporating a set of dynamic </a:t>
            </a:r>
            <a:r>
              <a:rPr lang="en-US" sz="2800" i="1" dirty="0"/>
              <a:t>parameters.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0124BA-54E5-ED50-BE24-CBB9EFA284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8763" y="1241168"/>
            <a:ext cx="5181600" cy="4602163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sz="5400" dirty="0"/>
              <a:t>R Functions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Functions </a:t>
            </a:r>
            <a:r>
              <a:rPr lang="en-US" sz="2800" dirty="0"/>
              <a:t>in R are self-contained environments that will execute a process </a:t>
            </a:r>
            <a:r>
              <a:rPr lang="en-US" sz="2800" i="1" dirty="0"/>
              <a:t>without side effects</a:t>
            </a:r>
            <a:r>
              <a:rPr lang="en-US" sz="2800" dirty="0"/>
              <a:t>.</a:t>
            </a:r>
            <a:endParaRPr lang="en-US" sz="2800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067481-52A4-D5C0-C7A5-6F8C2BC76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36" y="2621692"/>
            <a:ext cx="986275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63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F2F58-8F62-9B66-01BF-2BBE19DF0B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136" y="1241168"/>
            <a:ext cx="5181600" cy="4602163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sz="5400" dirty="0"/>
              <a:t>SAS Macros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SAS Macro system includes </a:t>
            </a:r>
            <a:r>
              <a:rPr lang="en-US" b="1" dirty="0"/>
              <a:t>macro objects</a:t>
            </a:r>
            <a:r>
              <a:rPr lang="en-US" dirty="0"/>
              <a:t> identified with the </a:t>
            </a:r>
            <a:r>
              <a:rPr lang="en-US" b="1" dirty="0">
                <a:solidFill>
                  <a:srgbClr val="FF0000"/>
                </a:solidFill>
              </a:rPr>
              <a:t>% prefix, </a:t>
            </a:r>
            <a:r>
              <a:rPr lang="en-US" dirty="0"/>
              <a:t>and </a:t>
            </a:r>
            <a:r>
              <a:rPr lang="en-US" b="1" dirty="0"/>
              <a:t>macro variables</a:t>
            </a:r>
            <a:r>
              <a:rPr lang="en-US" dirty="0"/>
              <a:t> identified with the </a:t>
            </a:r>
            <a:r>
              <a:rPr lang="en-US" b="1" dirty="0">
                <a:solidFill>
                  <a:srgbClr val="FF0000"/>
                </a:solidFill>
              </a:rPr>
              <a:t>&amp; prefix.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0124BA-54E5-ED50-BE24-CBB9EFA284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8763" y="1241168"/>
            <a:ext cx="5181600" cy="4602163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sz="5400" dirty="0"/>
              <a:t>R Functions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Functions are just one of many kinds of objects in R, but they can be recognized as </a:t>
            </a:r>
            <a:r>
              <a:rPr lang="en-US" sz="2800" b="1" dirty="0">
                <a:solidFill>
                  <a:srgbClr val="FF0000"/>
                </a:solidFill>
              </a:rPr>
              <a:t>fun() </a:t>
            </a:r>
            <a:r>
              <a:rPr lang="en-US" sz="2800" b="1" dirty="0"/>
              <a:t>with a set of </a:t>
            </a:r>
            <a:r>
              <a:rPr lang="en-US" sz="2800" b="1" dirty="0">
                <a:solidFill>
                  <a:srgbClr val="FF0000"/>
                </a:solidFill>
              </a:rPr>
              <a:t>arguments.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067481-52A4-D5C0-C7A5-6F8C2BC76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36" y="2621692"/>
            <a:ext cx="986275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91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65FAC-9FE8-2EAB-2344-0686D7B9A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SAS macros can be global in scope, applying to an entire program, or localized within a user-defined workflow.</a:t>
            </a:r>
          </a:p>
        </p:txBody>
      </p:sp>
    </p:spTree>
    <p:extLst>
      <p:ext uri="{BB962C8B-B14F-4D97-AF65-F5344CB8AC3E}">
        <p14:creationId xmlns:p14="http://schemas.microsoft.com/office/powerpoint/2010/main" val="2332984657"/>
      </p:ext>
    </p:extLst>
  </p:cSld>
  <p:clrMapOvr>
    <a:masterClrMapping/>
  </p:clrMapOvr>
</p:sld>
</file>

<file path=ppt/theme/theme1.xml><?xml version="1.0" encoding="utf-8"?>
<a:theme xmlns:a="http://schemas.openxmlformats.org/drawingml/2006/main" name="ProCogia-Template-2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S-to-R-Python" id="{F2ED79D1-B5FD-8E4C-85D1-ADFBAD9B0279}" vid="{6BB94E82-9C0A-654A-A7E5-790E1391FA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6fc06d6-b6d8-478d-b859-43d131f1f05b">
      <Terms xmlns="http://schemas.microsoft.com/office/infopath/2007/PartnerControls"/>
    </lcf76f155ced4ddcb4097134ff3c332f>
    <TaxCatchAll xmlns="f09a3d78-ae19-4301-ad80-db6705a1762f" xsi:nil="true"/>
    <SharedWithUsers xmlns="f09a3d78-ae19-4301-ad80-db6705a1762f">
      <UserInfo>
        <DisplayName>Rose Vermazen</DisplayName>
        <AccountId>12</AccountId>
        <AccountType/>
      </UserInfo>
      <UserInfo>
        <DisplayName>Lou Bajuk</DisplayName>
        <AccountId>18</AccountId>
        <AccountType/>
      </UserInfo>
      <UserInfo>
        <DisplayName>Harshdeap Keith</DisplayName>
        <AccountId>14</AccountId>
        <AccountType/>
      </UserInfo>
      <UserInfo>
        <DisplayName>Cameron Howard</DisplayName>
        <AccountId>16</AccountId>
        <AccountType/>
      </UserInfo>
      <UserInfo>
        <DisplayName>Brian Carter</DisplayName>
        <AccountId>20</AccountId>
        <AccountType/>
      </UserInfo>
      <UserInfo>
        <DisplayName>Zilai Feng</DisplayName>
        <AccountId>25</AccountId>
        <AccountType/>
      </UserInfo>
      <UserInfo>
        <DisplayName>Abhishek Mehta</DisplayName>
        <AccountId>42</AccountId>
        <AccountType/>
      </UserInfo>
      <UserInfo>
        <DisplayName>Siddharth Maheshwari</DisplayName>
        <AccountId>17</AccountId>
        <AccountType/>
      </UserInfo>
      <UserInfo>
        <DisplayName>Edward (Ned) Booker</DisplayName>
        <AccountId>41</AccountId>
        <AccountType/>
      </UserInfo>
      <UserInfo>
        <DisplayName>Jaspreet Oberoi</DisplayName>
        <AccountId>104</AccountId>
        <AccountType/>
      </UserInfo>
      <UserInfo>
        <DisplayName>Bill Carney</DisplayName>
        <AccountId>10</AccountId>
        <AccountType/>
      </UserInfo>
      <UserInfo>
        <DisplayName>Tom Harding</DisplayName>
        <AccountId>22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5761854E47F34C8E701760B9BFDCC2" ma:contentTypeVersion="15" ma:contentTypeDescription="Create a new document." ma:contentTypeScope="" ma:versionID="0ad1e3bfed8785800a230a9d02f0d4d1">
  <xsd:schema xmlns:xsd="http://www.w3.org/2001/XMLSchema" xmlns:xs="http://www.w3.org/2001/XMLSchema" xmlns:p="http://schemas.microsoft.com/office/2006/metadata/properties" xmlns:ns2="f09a3d78-ae19-4301-ad80-db6705a1762f" xmlns:ns3="96fc06d6-b6d8-478d-b859-43d131f1f05b" targetNamespace="http://schemas.microsoft.com/office/2006/metadata/properties" ma:root="true" ma:fieldsID="1b5a8a483d639d7c0c8986a2c50e8bc6" ns2:_="" ns3:_="">
    <xsd:import namespace="f09a3d78-ae19-4301-ad80-db6705a1762f"/>
    <xsd:import namespace="96fc06d6-b6d8-478d-b859-43d131f1f05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lcf76f155ced4ddcb4097134ff3c332f" minOccurs="0"/>
                <xsd:element ref="ns2:TaxCatchAll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9a3d78-ae19-4301-ad80-db6705a1762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fb81aaff-90a4-4640-89ba-58c028b758bd}" ma:internalName="TaxCatchAll" ma:showField="CatchAllData" ma:web="f09a3d78-ae19-4301-ad80-db6705a176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fc06d6-b6d8-478d-b859-43d131f1f0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53d85f5d-c542-46e3-9a86-c526413e2b3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D03E6C-60E8-466B-BB7B-CF9864666937}">
  <ds:schemaRefs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terms/"/>
    <ds:schemaRef ds:uri="http://purl.org/dc/elements/1.1/"/>
    <ds:schemaRef ds:uri="f09a3d78-ae19-4301-ad80-db6705a1762f"/>
    <ds:schemaRef ds:uri="http://schemas.microsoft.com/office/infopath/2007/PartnerControls"/>
    <ds:schemaRef ds:uri="http://schemas.openxmlformats.org/package/2006/metadata/core-properties"/>
    <ds:schemaRef ds:uri="96fc06d6-b6d8-478d-b859-43d131f1f05b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923D218-4042-46FB-A164-EEFCA3BBFF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4B14DB3-7DB3-4F1F-AC47-E04815763A92}">
  <ds:schemaRefs>
    <ds:schemaRef ds:uri="96fc06d6-b6d8-478d-b859-43d131f1f05b"/>
    <ds:schemaRef ds:uri="f09a3d78-ae19-4301-ad80-db6705a176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ProCogia-Template-24</Template>
  <TotalTime>2368</TotalTime>
  <Words>839</Words>
  <Application>Microsoft Macintosh PowerPoint</Application>
  <PresentationFormat>Widescreen</PresentationFormat>
  <Paragraphs>119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Raleway ExtraBold</vt:lpstr>
      <vt:lpstr>Raleway Light</vt:lpstr>
      <vt:lpstr>Raleway SemiBold</vt:lpstr>
      <vt:lpstr>ProCogia-Template-24</vt:lpstr>
      <vt:lpstr>Functional programming in R</vt:lpstr>
      <vt:lpstr>Learning R Functions from SAS Macros</vt:lpstr>
      <vt:lpstr>SAS to R Experience</vt:lpstr>
      <vt:lpstr>Materials for this Webinar</vt:lpstr>
      <vt:lpstr>How do I teach R to SAS users?</vt:lpstr>
      <vt:lpstr>Macros and Functions serve the same purpose.  They build efficiencies by reducing programming time, simplifying debugging, and reducing errors. </vt:lpstr>
      <vt:lpstr>PowerPoint Presentation</vt:lpstr>
      <vt:lpstr>PowerPoint Presentation</vt:lpstr>
      <vt:lpstr>SAS macros can be global in scope, applying to an entire program, or localized within a user-defined workflow.</vt:lpstr>
      <vt:lpstr>Global macros</vt:lpstr>
      <vt:lpstr>This can be replicated in R using glue()</vt:lpstr>
      <vt:lpstr>User defined macros</vt:lpstr>
      <vt:lpstr>All user-defined macros follow the same structure</vt:lpstr>
      <vt:lpstr>SAS users will already be familiar with the structure of an R function</vt:lpstr>
      <vt:lpstr>What’s up with the return()?</vt:lpstr>
      <vt:lpstr>What’s up with the return()?</vt:lpstr>
      <vt:lpstr>What will we get when we print myData?</vt:lpstr>
      <vt:lpstr>What will we get when we print myData?</vt:lpstr>
      <vt:lpstr>SAS Macros require extra effort to protect against unintended side effects</vt:lpstr>
      <vt:lpstr>Wait, so R functions can only return a single object?</vt:lpstr>
      <vt:lpstr>Wait, so R functions can only return a single object?</vt:lpstr>
      <vt:lpstr>Why do we care about this?</vt:lpstr>
      <vt:lpstr>Condition program execution</vt:lpstr>
      <vt:lpstr>Complicated workflows: conditional execution</vt:lpstr>
      <vt:lpstr>Complicated workflows: conditional execution</vt:lpstr>
      <vt:lpstr>Let’s talk about some tips and suggestions for writing better R functions using some tools that are unavailable to SAS.</vt:lpstr>
      <vt:lpstr>Communicating with your users (or yourself)</vt:lpstr>
      <vt:lpstr>Documentation</vt:lpstr>
      <vt:lpstr>Testing your functions</vt:lpstr>
      <vt:lpstr>Keep it simple</vt:lpstr>
      <vt:lpstr>Final Tip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 Carney</dc:creator>
  <cp:lastModifiedBy>Brian Carter</cp:lastModifiedBy>
  <cp:revision>7</cp:revision>
  <dcterms:created xsi:type="dcterms:W3CDTF">2023-12-18T19:53:49Z</dcterms:created>
  <dcterms:modified xsi:type="dcterms:W3CDTF">2024-09-25T15:26:13Z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0x010100595761854E47F34C8E701760B9BFDCC2</vt:lpwstr>
  </property>
  <property fmtid="{D5CDD505-2E9C-101B-9397-08002B2CF9AE}" pid="3" name="MediaServiceImageTags">
    <vt:lpwstr/>
  </property>
</Properties>
</file>